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8" r:id="rId1"/>
  </p:sldMasterIdLst>
  <p:notesMasterIdLst>
    <p:notesMasterId r:id="rId15"/>
  </p:notesMasterIdLst>
  <p:handoutMasterIdLst>
    <p:handoutMasterId r:id="rId16"/>
  </p:handoutMasterIdLst>
  <p:sldIdLst>
    <p:sldId id="257" r:id="rId2"/>
    <p:sldId id="572" r:id="rId3"/>
    <p:sldId id="618" r:id="rId4"/>
    <p:sldId id="619" r:id="rId5"/>
    <p:sldId id="620" r:id="rId6"/>
    <p:sldId id="621" r:id="rId7"/>
    <p:sldId id="622" r:id="rId8"/>
    <p:sldId id="623" r:id="rId9"/>
    <p:sldId id="624" r:id="rId10"/>
    <p:sldId id="626" r:id="rId11"/>
    <p:sldId id="625" r:id="rId12"/>
    <p:sldId id="627" r:id="rId13"/>
    <p:sldId id="628" r:id="rId14"/>
  </p:sldIdLst>
  <p:sldSz cx="9144000" cy="6858000" type="screen4x3"/>
  <p:notesSz cx="7315200" cy="9601200"/>
  <p:defaultTextStyle>
    <a:defPPr>
      <a:defRPr lang="en-US"/>
    </a:defPPr>
    <a:lvl1pPr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1pPr>
    <a:lvl2pPr marL="4572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2pPr>
    <a:lvl3pPr marL="9144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3pPr>
    <a:lvl4pPr marL="13716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4pPr>
    <a:lvl5pPr marL="1828800" algn="l" rtl="0" eaLnBrk="0" fontAlgn="base" hangingPunct="0">
      <a:spcBef>
        <a:spcPct val="0"/>
      </a:spcBef>
      <a:spcAft>
        <a:spcPct val="0"/>
      </a:spcAft>
      <a:defRPr sz="2400" kern="1200">
        <a:solidFill>
          <a:schemeClr val="tx1"/>
        </a:solidFill>
        <a:latin typeface="Times" pitchFamily="-107" charset="0"/>
        <a:ea typeface="ＭＳ Ｐゴシック" pitchFamily="-107" charset="-128"/>
        <a:cs typeface="+mn-cs"/>
      </a:defRPr>
    </a:lvl5pPr>
    <a:lvl6pPr marL="2286000" algn="l" defTabSz="914400" rtl="0" eaLnBrk="1" latinLnBrk="0" hangingPunct="1">
      <a:defRPr sz="2400" kern="1200">
        <a:solidFill>
          <a:schemeClr val="tx1"/>
        </a:solidFill>
        <a:latin typeface="Times" pitchFamily="-107" charset="0"/>
        <a:ea typeface="ＭＳ Ｐゴシック" pitchFamily="-107" charset="-128"/>
        <a:cs typeface="+mn-cs"/>
      </a:defRPr>
    </a:lvl6pPr>
    <a:lvl7pPr marL="2743200" algn="l" defTabSz="914400" rtl="0" eaLnBrk="1" latinLnBrk="0" hangingPunct="1">
      <a:defRPr sz="2400" kern="1200">
        <a:solidFill>
          <a:schemeClr val="tx1"/>
        </a:solidFill>
        <a:latin typeface="Times" pitchFamily="-107" charset="0"/>
        <a:ea typeface="ＭＳ Ｐゴシック" pitchFamily="-107" charset="-128"/>
        <a:cs typeface="+mn-cs"/>
      </a:defRPr>
    </a:lvl7pPr>
    <a:lvl8pPr marL="3200400" algn="l" defTabSz="914400" rtl="0" eaLnBrk="1" latinLnBrk="0" hangingPunct="1">
      <a:defRPr sz="2400" kern="1200">
        <a:solidFill>
          <a:schemeClr val="tx1"/>
        </a:solidFill>
        <a:latin typeface="Times" pitchFamily="-107" charset="0"/>
        <a:ea typeface="ＭＳ Ｐゴシック" pitchFamily="-107" charset="-128"/>
        <a:cs typeface="+mn-cs"/>
      </a:defRPr>
    </a:lvl8pPr>
    <a:lvl9pPr marL="3657600" algn="l" defTabSz="914400" rtl="0" eaLnBrk="1" latinLnBrk="0" hangingPunct="1">
      <a:defRPr sz="2400" kern="1200">
        <a:solidFill>
          <a:schemeClr val="tx1"/>
        </a:solidFill>
        <a:latin typeface="Times" pitchFamily="-107" charset="0"/>
        <a:ea typeface="ＭＳ Ｐゴシック" pitchFamily="-107"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userDrawn="1">
          <p15:clr>
            <a:srgbClr val="A4A3A4"/>
          </p15:clr>
        </p15:guide>
        <p15:guide id="2" pos="230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1C2294"/>
    <a:srgbClr val="022453"/>
    <a:srgbClr val="000000"/>
    <a:srgbClr val="02245C"/>
    <a:srgbClr val="DEE5EB"/>
    <a:srgbClr val="FF0000"/>
    <a:srgbClr val="003366"/>
    <a:srgbClr val="FF66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128" d="100"/>
          <a:sy n="128" d="100"/>
        </p:scale>
        <p:origin x="300" y="150"/>
      </p:cViewPr>
      <p:guideLst>
        <p:guide orient="horz" pos="2160"/>
        <p:guide pos="2880"/>
      </p:guideLst>
    </p:cSldViewPr>
  </p:slideViewPr>
  <p:outlineViewPr>
    <p:cViewPr>
      <p:scale>
        <a:sx n="33" d="100"/>
        <a:sy n="33" d="100"/>
      </p:scale>
      <p:origin x="0" y="10056"/>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3600" y="-96"/>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8594"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8595" name="Rectangle 3"/>
          <p:cNvSpPr>
            <a:spLocks noGrp="1" noChangeArrowheads="1"/>
          </p:cNvSpPr>
          <p:nvPr>
            <p:ph type="dt" sz="quarter"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107" charset="0"/>
                <a:cs typeface="ＭＳ Ｐゴシック" pitchFamily="-107" charset="-128"/>
              </a:defRPr>
            </a:lvl1pPr>
          </a:lstStyle>
          <a:p>
            <a:pPr>
              <a:defRPr/>
            </a:pPr>
            <a:endParaRPr lang="en-US"/>
          </a:p>
        </p:txBody>
      </p:sp>
      <p:sp>
        <p:nvSpPr>
          <p:cNvPr id="238596" name="Rectangle 4"/>
          <p:cNvSpPr>
            <a:spLocks noGrp="1" noChangeArrowheads="1"/>
          </p:cNvSpPr>
          <p:nvPr>
            <p:ph type="ftr" sz="quarter" idx="2"/>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8597" name="Rectangle 5"/>
          <p:cNvSpPr>
            <a:spLocks noGrp="1" noChangeArrowheads="1"/>
          </p:cNvSpPr>
          <p:nvPr>
            <p:ph type="sldNum" sz="quarter" idx="3"/>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2B603D2A-C659-467B-B60A-16BC13B1B98A}" type="slidenum">
              <a:rPr lang="en-US"/>
              <a:pPr/>
              <a:t>‹#›</a:t>
            </a:fld>
            <a:endParaRPr lang="en-US"/>
          </a:p>
        </p:txBody>
      </p:sp>
    </p:spTree>
    <p:extLst>
      <p:ext uri="{BB962C8B-B14F-4D97-AF65-F5344CB8AC3E}">
        <p14:creationId xmlns:p14="http://schemas.microsoft.com/office/powerpoint/2010/main" val="4092246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6546" name="Rectangle 2"/>
          <p:cNvSpPr>
            <a:spLocks noGrp="1" noChangeArrowheads="1"/>
          </p:cNvSpPr>
          <p:nvPr>
            <p:ph type="hdr" sz="quarter"/>
          </p:nvPr>
        </p:nvSpPr>
        <p:spPr bwMode="auto">
          <a:xfrm>
            <a:off x="0"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6547" name="Rectangle 3"/>
          <p:cNvSpPr>
            <a:spLocks noGrp="1" noChangeArrowheads="1"/>
          </p:cNvSpPr>
          <p:nvPr>
            <p:ph type="dt" idx="1"/>
          </p:nvPr>
        </p:nvSpPr>
        <p:spPr bwMode="auto">
          <a:xfrm>
            <a:off x="4143587" y="0"/>
            <a:ext cx="3169920" cy="48006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eaLnBrk="1" hangingPunct="1">
              <a:defRPr sz="1300">
                <a:latin typeface="Arial" pitchFamily="-107" charset="0"/>
                <a:cs typeface="ＭＳ Ｐゴシック" pitchFamily="-107" charset="-128"/>
              </a:defRPr>
            </a:lvl1pPr>
          </a:lstStyle>
          <a:p>
            <a:pPr>
              <a:defRPr/>
            </a:pPr>
            <a:endParaRPr lang="en-US"/>
          </a:p>
        </p:txBody>
      </p:sp>
      <p:sp>
        <p:nvSpPr>
          <p:cNvPr id="14340"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p:spPr>
      </p:sp>
      <p:sp>
        <p:nvSpPr>
          <p:cNvPr id="236549" name="Rectangle 5"/>
          <p:cNvSpPr>
            <a:spLocks noGrp="1" noChangeArrowheads="1"/>
          </p:cNvSpPr>
          <p:nvPr>
            <p:ph type="body" sz="quarter" idx="3"/>
          </p:nvPr>
        </p:nvSpPr>
        <p:spPr bwMode="auto">
          <a:xfrm>
            <a:off x="731520" y="4560570"/>
            <a:ext cx="5852160" cy="4320540"/>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36550" name="Rectangle 6"/>
          <p:cNvSpPr>
            <a:spLocks noGrp="1" noChangeArrowheads="1"/>
          </p:cNvSpPr>
          <p:nvPr>
            <p:ph type="ftr" sz="quarter" idx="4"/>
          </p:nvPr>
        </p:nvSpPr>
        <p:spPr bwMode="auto">
          <a:xfrm>
            <a:off x="0"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eaLnBrk="1" hangingPunct="1">
              <a:defRPr sz="1300">
                <a:latin typeface="Arial" pitchFamily="-107" charset="0"/>
                <a:cs typeface="ＭＳ Ｐゴシック" pitchFamily="-107" charset="-128"/>
              </a:defRPr>
            </a:lvl1pPr>
          </a:lstStyle>
          <a:p>
            <a:pPr>
              <a:defRPr/>
            </a:pPr>
            <a:endParaRPr lang="en-US"/>
          </a:p>
        </p:txBody>
      </p:sp>
      <p:sp>
        <p:nvSpPr>
          <p:cNvPr id="236551" name="Rectangle 7"/>
          <p:cNvSpPr>
            <a:spLocks noGrp="1" noChangeArrowheads="1"/>
          </p:cNvSpPr>
          <p:nvPr>
            <p:ph type="sldNum" sz="quarter" idx="5"/>
          </p:nvPr>
        </p:nvSpPr>
        <p:spPr bwMode="auto">
          <a:xfrm>
            <a:off x="4143587" y="9119474"/>
            <a:ext cx="3169920" cy="480060"/>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eaLnBrk="1" hangingPunct="1">
              <a:defRPr sz="1300">
                <a:latin typeface="Arial" charset="0"/>
              </a:defRPr>
            </a:lvl1pPr>
          </a:lstStyle>
          <a:p>
            <a:fld id="{937CE529-F58C-411C-BC05-BF7513287473}" type="slidenum">
              <a:rPr lang="en-US"/>
              <a:pPr/>
              <a:t>‹#›</a:t>
            </a:fld>
            <a:endParaRPr lang="en-US"/>
          </a:p>
        </p:txBody>
      </p:sp>
    </p:spTree>
    <p:extLst>
      <p:ext uri="{BB962C8B-B14F-4D97-AF65-F5344CB8AC3E}">
        <p14:creationId xmlns:p14="http://schemas.microsoft.com/office/powerpoint/2010/main" val="22799442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itchFamily="-107" charset="-128"/>
        <a:cs typeface="ＭＳ Ｐゴシック" pitchFamily="-107" charset="-128"/>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p>
            <a:fld id="{A9827536-B725-46E2-88C6-260BFCBAEA7F}" type="slidenum">
              <a:rPr lang="en-US"/>
              <a:pPr/>
              <a:t>1</a:t>
            </a:fld>
            <a:endParaRPr lang="en-US"/>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a:ln/>
        </p:spPr>
        <p:txBody>
          <a:bodyPr/>
          <a:lstStyle/>
          <a:p>
            <a:pPr eaLnBrk="1" hangingPunct="1"/>
            <a:endParaRPr lang="en-US" smtClean="0"/>
          </a:p>
        </p:txBody>
      </p:sp>
    </p:spTree>
    <p:extLst>
      <p:ext uri="{BB962C8B-B14F-4D97-AF65-F5344CB8AC3E}">
        <p14:creationId xmlns:p14="http://schemas.microsoft.com/office/powerpoint/2010/main" val="3983028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a:defRPr/>
            </a:pPr>
            <a:r>
              <a:rPr lang="en-US" dirty="0" smtClean="0"/>
              <a:t>Query database from Sloan Digital Sky Survey with 100s of millions of galaxies, and retrieve the images they were detected in from auto-mounted file system (~80TB). Analyze all in python notebook.</a:t>
            </a:r>
          </a:p>
          <a:p>
            <a:endParaRPr lang="en-US" dirty="0"/>
          </a:p>
        </p:txBody>
      </p:sp>
      <p:sp>
        <p:nvSpPr>
          <p:cNvPr id="4" name="Slide Number Placeholder 3"/>
          <p:cNvSpPr>
            <a:spLocks noGrp="1"/>
          </p:cNvSpPr>
          <p:nvPr>
            <p:ph type="sldNum" sz="quarter" idx="10"/>
          </p:nvPr>
        </p:nvSpPr>
        <p:spPr/>
        <p:txBody>
          <a:bodyPr/>
          <a:lstStyle/>
          <a:p>
            <a:fld id="{937CE529-F58C-411C-BC05-BF7513287473}" type="slidenum">
              <a:rPr lang="en-US" smtClean="0"/>
              <a:pPr/>
              <a:t>9</a:t>
            </a:fld>
            <a:endParaRPr lang="en-US"/>
          </a:p>
        </p:txBody>
      </p:sp>
    </p:spTree>
    <p:extLst>
      <p:ext uri="{BB962C8B-B14F-4D97-AF65-F5344CB8AC3E}">
        <p14:creationId xmlns:p14="http://schemas.microsoft.com/office/powerpoint/2010/main" val="21988803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Analyze the properties and scaling characteristics of dark matter halos in cosmological simulations.</a:t>
            </a:r>
          </a:p>
          <a:p>
            <a:r>
              <a:rPr lang="en-US" dirty="0" smtClean="0"/>
              <a:t>Querying their constituents from raw data consisting of 10 billion particles, all server-side, to determine density profiles and fit these to standard models. </a:t>
            </a:r>
            <a:br>
              <a:rPr lang="en-US" dirty="0" smtClean="0"/>
            </a:br>
            <a:r>
              <a:rPr lang="en-US" dirty="0" smtClean="0"/>
              <a:t>Extends RDB technology to allow querying of raw data files from within SQL queries:</a:t>
            </a:r>
            <a:r>
              <a:rPr lang="en-US" baseline="0" dirty="0" smtClean="0"/>
              <a:t> </a:t>
            </a:r>
            <a:r>
              <a:rPr lang="en-US" baseline="0" dirty="0" err="1" smtClean="0"/>
              <a:t>FileDB</a:t>
            </a:r>
            <a:r>
              <a:rPr lang="en-US" baseline="0" dirty="0" smtClean="0"/>
              <a:t>.</a:t>
            </a:r>
            <a:endParaRPr lang="en-US" dirty="0" smtClean="0"/>
          </a:p>
        </p:txBody>
      </p:sp>
      <p:sp>
        <p:nvSpPr>
          <p:cNvPr id="4" name="Slide Number Placeholder 3"/>
          <p:cNvSpPr>
            <a:spLocks noGrp="1"/>
          </p:cNvSpPr>
          <p:nvPr>
            <p:ph type="sldNum" sz="quarter" idx="10"/>
          </p:nvPr>
        </p:nvSpPr>
        <p:spPr/>
        <p:txBody>
          <a:bodyPr/>
          <a:lstStyle/>
          <a:p>
            <a:fld id="{937CE529-F58C-411C-BC05-BF7513287473}" type="slidenum">
              <a:rPr lang="en-US" smtClean="0"/>
              <a:pPr/>
              <a:t>10</a:t>
            </a:fld>
            <a:endParaRPr lang="en-US"/>
          </a:p>
        </p:txBody>
      </p:sp>
    </p:spTree>
    <p:extLst>
      <p:ext uri="{BB962C8B-B14F-4D97-AF65-F5344CB8AC3E}">
        <p14:creationId xmlns:p14="http://schemas.microsoft.com/office/powerpoint/2010/main" val="28523709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24916" eaLnBrk="1" fontAlgn="auto" hangingPunct="1">
              <a:spcBef>
                <a:spcPts val="0"/>
              </a:spcBef>
              <a:spcAft>
                <a:spcPts val="0"/>
              </a:spcAft>
              <a:defRPr/>
            </a:pPr>
            <a:r>
              <a:rPr lang="en-US" dirty="0" smtClean="0"/>
              <a:t>Query and analyze simulations of fragmentation of 2-dimensional materials under external stress.</a:t>
            </a:r>
          </a:p>
          <a:p>
            <a:pPr defTabSz="924916" eaLnBrk="1" fontAlgn="auto" hangingPunct="1">
              <a:spcBef>
                <a:spcPts val="0"/>
              </a:spcBef>
              <a:spcAft>
                <a:spcPts val="0"/>
              </a:spcAft>
              <a:defRPr/>
            </a:pPr>
            <a:r>
              <a:rPr lang="en-US" dirty="0" smtClean="0"/>
              <a:t>An example of using RDB technology for  very different field. And use of python code to do more complex analysis (detecting cycles in graphs).</a:t>
            </a:r>
          </a:p>
        </p:txBody>
      </p:sp>
      <p:sp>
        <p:nvSpPr>
          <p:cNvPr id="4" name="Slide Number Placeholder 3"/>
          <p:cNvSpPr>
            <a:spLocks noGrp="1"/>
          </p:cNvSpPr>
          <p:nvPr>
            <p:ph type="sldNum" sz="quarter" idx="10"/>
          </p:nvPr>
        </p:nvSpPr>
        <p:spPr/>
        <p:txBody>
          <a:bodyPr/>
          <a:lstStyle/>
          <a:p>
            <a:fld id="{937CE529-F58C-411C-BC05-BF7513287473}" type="slidenum">
              <a:rPr lang="en-US" smtClean="0"/>
              <a:pPr/>
              <a:t>11</a:t>
            </a:fld>
            <a:endParaRPr lang="en-US"/>
          </a:p>
        </p:txBody>
      </p:sp>
    </p:spTree>
    <p:extLst>
      <p:ext uri="{BB962C8B-B14F-4D97-AF65-F5344CB8AC3E}">
        <p14:creationId xmlns:p14="http://schemas.microsoft.com/office/powerpoint/2010/main" val="34245248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18" name="Picture 17" descr="sciserver_watermark_quarter2.png"/>
          <p:cNvPicPr>
            <a:picLocks noChangeAspect="1"/>
          </p:cNvPicPr>
          <p:nvPr userDrawn="1"/>
        </p:nvPicPr>
        <p:blipFill>
          <a:blip r:embed="rId2"/>
          <a:stretch>
            <a:fillRect/>
          </a:stretch>
        </p:blipFill>
        <p:spPr>
          <a:xfrm>
            <a:off x="0" y="-76200"/>
            <a:ext cx="9143999" cy="6858000"/>
          </a:xfrm>
          <a:prstGeom prst="rect">
            <a:avLst/>
          </a:prstGeom>
        </p:spPr>
      </p:pic>
      <p:pic>
        <p:nvPicPr>
          <p:cNvPr id="20" name="Picture 2"/>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52581"/>
          <a:stretch/>
        </p:blipFill>
        <p:spPr bwMode="auto">
          <a:xfrm>
            <a:off x="0" y="-76200"/>
            <a:ext cx="9144001" cy="1600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Right Triangle 9"/>
          <p:cNvSpPr/>
          <p:nvPr/>
        </p:nvSpPr>
        <p:spPr>
          <a:xfrm>
            <a:off x="-2" y="4664147"/>
            <a:ext cx="9151089" cy="0"/>
          </a:xfrm>
          <a:prstGeom prst="rtTriangle">
            <a:avLst/>
          </a:prstGeom>
          <a:gradFill flip="none" rotWithShape="1">
            <a:gsLst>
              <a:gs pos="0">
                <a:schemeClr val="accent1">
                  <a:shade val="35000"/>
                  <a:satMod val="170000"/>
                  <a:alpha val="100000"/>
                </a:schemeClr>
              </a:gs>
              <a:gs pos="55000">
                <a:schemeClr val="accent1">
                  <a:tint val="90000"/>
                  <a:satMod val="150000"/>
                  <a:alpha val="100000"/>
                </a:schemeClr>
              </a:gs>
              <a:gs pos="100000">
                <a:schemeClr val="accent1">
                  <a:shade val="35000"/>
                  <a:satMod val="170000"/>
                  <a:alpha val="100000"/>
                </a:schemeClr>
              </a:gs>
            </a:gsLst>
            <a:lin ang="3000000" scaled="1"/>
            <a:tileRect/>
          </a:gradFill>
          <a:ln w="127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Footer Placeholder 18"/>
          <p:cNvSpPr>
            <a:spLocks noGrp="1"/>
          </p:cNvSpPr>
          <p:nvPr>
            <p:ph type="ftr" sz="quarter" idx="11"/>
          </p:nvPr>
        </p:nvSpPr>
        <p:spPr>
          <a:xfrm>
            <a:off x="4380072" y="6407944"/>
            <a:ext cx="2350681" cy="365125"/>
          </a:xfrm>
          <a:prstGeom prst="rect">
            <a:avLst/>
          </a:prstGeom>
        </p:spPr>
        <p:txBody>
          <a:bodyPr/>
          <a:lstStyle>
            <a:lvl1pPr>
              <a:defRPr>
                <a:solidFill>
                  <a:schemeClr val="accent1">
                    <a:tint val="20000"/>
                  </a:schemeClr>
                </a:solidFill>
              </a:defRPr>
            </a:lvl1pPr>
          </a:lstStyle>
          <a:p>
            <a:endParaRPr kumimoji="0" lang="en-US">
              <a:solidFill>
                <a:schemeClr val="accent1">
                  <a:tint val="20000"/>
                </a:schemeClr>
              </a:solidFill>
            </a:endParaRPr>
          </a:p>
        </p:txBody>
      </p:sp>
      <p:sp>
        <p:nvSpPr>
          <p:cNvPr id="27" name="Slide Number Placeholder 26"/>
          <p:cNvSpPr>
            <a:spLocks noGrp="1"/>
          </p:cNvSpPr>
          <p:nvPr>
            <p:ph type="sldNum" sz="quarter" idx="12"/>
          </p:nvPr>
        </p:nvSpPr>
        <p:spPr>
          <a:xfrm>
            <a:off x="8647272" y="6407944"/>
            <a:ext cx="365760" cy="365125"/>
          </a:xfrm>
          <a:prstGeom prst="rect">
            <a:avLst/>
          </a:prstGeom>
        </p:spPr>
        <p:txBody>
          <a:bodyPr/>
          <a:lstStyle>
            <a:lvl1pPr>
              <a:defRPr>
                <a:solidFill>
                  <a:srgbClr val="FFFFFF"/>
                </a:solidFill>
              </a:defRPr>
            </a:lvl1pPr>
          </a:lstStyle>
          <a:p>
            <a:fld id="{EF9E7032-5B8D-49FE-A864-131EB2683E3D}" type="slidenum">
              <a:rPr lang="en-US" smtClean="0"/>
              <a:pPr/>
              <a:t>‹#›</a:t>
            </a:fld>
            <a:endParaRPr lang="en-US"/>
          </a:p>
        </p:txBody>
      </p:sp>
      <p:pic>
        <p:nvPicPr>
          <p:cNvPr id="33" name="Picture 32" descr="university.logo.small.horizontal.blue.png"/>
          <p:cNvPicPr>
            <a:picLocks noChangeAspect="1"/>
          </p:cNvPicPr>
          <p:nvPr userDrawn="1"/>
        </p:nvPicPr>
        <p:blipFill>
          <a:blip r:embed="rId4"/>
          <a:stretch>
            <a:fillRect/>
          </a:stretch>
        </p:blipFill>
        <p:spPr>
          <a:xfrm>
            <a:off x="6420727" y="5187686"/>
            <a:ext cx="3104273" cy="1289314"/>
          </a:xfrm>
          <a:prstGeom prst="rect">
            <a:avLst/>
          </a:prstGeom>
        </p:spPr>
      </p:pic>
      <p:pic>
        <p:nvPicPr>
          <p:cNvPr id="36" name="Picture 35" descr="nsf.png"/>
          <p:cNvPicPr>
            <a:picLocks noChangeAspect="1"/>
          </p:cNvPicPr>
          <p:nvPr userDrawn="1"/>
        </p:nvPicPr>
        <p:blipFill>
          <a:blip r:embed="rId5"/>
          <a:stretch>
            <a:fillRect/>
          </a:stretch>
        </p:blipFill>
        <p:spPr>
          <a:xfrm>
            <a:off x="6553200" y="6096000"/>
            <a:ext cx="762000" cy="762000"/>
          </a:xfrm>
          <a:prstGeom prst="rect">
            <a:avLst/>
          </a:prstGeom>
        </p:spPr>
      </p:pic>
      <p:pic>
        <p:nvPicPr>
          <p:cNvPr id="39" name="Picture 38" descr="idies-logo.png"/>
          <p:cNvPicPr>
            <a:picLocks noChangeAspect="1"/>
          </p:cNvPicPr>
          <p:nvPr userDrawn="1"/>
        </p:nvPicPr>
        <p:blipFill>
          <a:blip r:embed="rId6"/>
          <a:stretch>
            <a:fillRect/>
          </a:stretch>
        </p:blipFill>
        <p:spPr>
          <a:xfrm>
            <a:off x="7477278" y="6204585"/>
            <a:ext cx="1590522" cy="501015"/>
          </a:xfrm>
          <a:prstGeom prst="rect">
            <a:avLst/>
          </a:prstGeom>
        </p:spPr>
      </p:pic>
      <p:pic>
        <p:nvPicPr>
          <p:cNvPr id="2" name="Picture 1"/>
          <p:cNvPicPr>
            <a:picLocks noChangeAspect="1"/>
          </p:cNvPicPr>
          <p:nvPr userDrawn="1"/>
        </p:nvPicPr>
        <p:blipFill>
          <a:blip r:embed="rId7"/>
          <a:stretch>
            <a:fillRect/>
          </a:stretch>
        </p:blipFill>
        <p:spPr>
          <a:xfrm>
            <a:off x="1352550" y="-28575"/>
            <a:ext cx="6800850" cy="1552575"/>
          </a:xfrm>
          <a:prstGeom prst="rect">
            <a:avLst/>
          </a:prstGeom>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1481329"/>
            <a:ext cx="8229600" cy="4386071"/>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028DE241-92DB-44AF-9763-1AE20838DCC7}" type="datetime1">
              <a:rPr lang="en-US" smtClean="0"/>
              <a:pPr/>
              <a:t>10/24/2017</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3577503C-1EF5-4CF7-97F7-D0C8661351FE}"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44013" y="274640"/>
            <a:ext cx="1777470" cy="5592761"/>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274641"/>
            <a:ext cx="6324600" cy="5592760"/>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5FE0C175-63F6-4AF4-BAAB-3ADAFCCA5F12}" type="datetime1">
              <a:rPr lang="en-US" smtClean="0"/>
              <a:pPr/>
              <a:t>10/24/2017</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AE4A3F36-42F4-41B5-94FD-952AB02F6C23}"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838200" y="6407944"/>
            <a:ext cx="2819400" cy="365760"/>
          </a:xfrm>
        </p:spPr>
        <p:txBody>
          <a:bodyPr/>
          <a:lstStyle>
            <a:lvl1pPr>
              <a:defRPr>
                <a:latin typeface="Calibri" panose="020F0502020204030204" pitchFamily="34" charset="0"/>
              </a:defRPr>
            </a:lvl1pPr>
          </a:lstStyle>
          <a:p>
            <a:r>
              <a:rPr lang="en-US" smtClean="0"/>
              <a:t>SciServer 18-mth Review, NSF, April 15, 2015</a:t>
            </a:r>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lvl1pPr>
              <a:defRPr>
                <a:latin typeface="Calibri" panose="020F0502020204030204" pitchFamily="34" charset="0"/>
              </a:defRPr>
            </a:lvl1pPr>
          </a:lstStyle>
          <a:p>
            <a:pPr>
              <a:defRPr/>
            </a:pPr>
            <a:endParaRPr lang="en-US" dirty="0"/>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lvl1pPr>
              <a:defRPr>
                <a:latin typeface="Calibri" panose="020F0502020204030204" pitchFamily="34" charset="0"/>
              </a:defRPr>
            </a:lvl1pPr>
          </a:lstStyle>
          <a:p>
            <a:fld id="{502F9EC0-0988-493C-AEF4-49410E39D9F3}"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
        <p:nvSpPr>
          <p:cNvPr id="7" name="Content Placeholder 2"/>
          <p:cNvSpPr>
            <a:spLocks noGrp="1"/>
          </p:cNvSpPr>
          <p:nvPr>
            <p:ph idx="1"/>
          </p:nvPr>
        </p:nvSpPr>
        <p:spPr>
          <a:xfrm>
            <a:off x="457200" y="1676399"/>
            <a:ext cx="8229600" cy="4656931"/>
          </a:xfrm>
        </p:spPr>
        <p:txBody>
          <a:bodyPr/>
          <a:lstStyle>
            <a:lvl1pPr>
              <a:defRPr b="1">
                <a:effectLst>
                  <a:outerShdw blurRad="38100" dist="38100" dir="2700000" algn="tl">
                    <a:srgbClr val="000000">
                      <a:alpha val="43137"/>
                    </a:srgbClr>
                  </a:outerShdw>
                </a:effectLst>
              </a:defRPr>
            </a:lvl1pPr>
            <a:lvl2pPr>
              <a:defRPr b="1">
                <a:effectLst>
                  <a:outerShdw blurRad="38100" dist="38100" dir="2700000" algn="tl">
                    <a:srgbClr val="000000">
                      <a:alpha val="43137"/>
                    </a:srgbClr>
                  </a:outerShdw>
                </a:effectLst>
              </a:defRPr>
            </a:lvl2pPr>
          </a:lstStyle>
          <a:p>
            <a:pPr lvl="0" eaLnBrk="1" latinLnBrk="0" hangingPunct="1"/>
            <a:r>
              <a:rPr lang="en-US" dirty="0" smtClean="0"/>
              <a:t>Click to edit Master text styles</a:t>
            </a:r>
          </a:p>
          <a:p>
            <a:pPr lvl="1" eaLnBrk="1" latinLnBrk="0" hangingPunct="1"/>
            <a:r>
              <a:rPr lang="en-US" dirty="0" smtClean="0"/>
              <a:t>Second level</a:t>
            </a:r>
          </a:p>
        </p:txBody>
      </p:sp>
      <p:sp>
        <p:nvSpPr>
          <p:cNvPr id="8" name="Content Placeholder 7"/>
          <p:cNvSpPr>
            <a:spLocks noGrp="1"/>
          </p:cNvSpPr>
          <p:nvPr>
            <p:ph sz="quarter" idx="13"/>
          </p:nvPr>
        </p:nvSpPr>
        <p:spPr>
          <a:xfrm>
            <a:off x="6731000" y="6408738"/>
            <a:ext cx="9144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685800" y="7323138"/>
            <a:ext cx="9144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33179913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81200"/>
            <a:ext cx="8229600" cy="4191000"/>
          </a:xfrm>
        </p:spPr>
        <p:txBody>
          <a:bodyPr/>
          <a:lstStyle/>
          <a:p>
            <a:pPr lvl="0" eaLnBrk="1" latinLnBrk="0" hangingPunct="1"/>
            <a:r>
              <a:rPr lang="en-US" dirty="0" smtClean="0"/>
              <a:t>Click to edit Master text styles</a:t>
            </a:r>
          </a:p>
          <a:p>
            <a:pPr lvl="1" eaLnBrk="1" latinLnBrk="0" hangingPunct="1"/>
            <a:r>
              <a:rPr lang="en-US" dirty="0" smtClean="0"/>
              <a:t>Second level</a:t>
            </a:r>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endParaRPr kumimoji="0" lang="en-US"/>
          </a:p>
        </p:txBody>
      </p:sp>
      <p:sp>
        <p:nvSpPr>
          <p:cNvPr id="6" name="Slide Number Placeholder 5"/>
          <p:cNvSpPr>
            <a:spLocks noGrp="1"/>
          </p:cNvSpPr>
          <p:nvPr>
            <p:ph type="sldNum" sz="quarter" idx="12"/>
          </p:nvPr>
        </p:nvSpPr>
        <p:spPr>
          <a:xfrm>
            <a:off x="8534400" y="6333331"/>
            <a:ext cx="496728" cy="448469"/>
          </a:xfrm>
          <a:prstGeom prst="rect">
            <a:avLst/>
          </a:prstGeom>
        </p:spPr>
        <p:txBody>
          <a:bodyPr/>
          <a:lstStyle>
            <a:lvl1pPr>
              <a:defRPr sz="1600">
                <a:latin typeface="+mj-lt"/>
              </a:defRPr>
            </a:lvl1pPr>
          </a:lstStyle>
          <a:p>
            <a:fld id="{22773035-41A2-444D-BBD2-AFF09D9D00F0}" type="slidenum">
              <a:rPr lang="en-US" smtClean="0"/>
              <a:pPr/>
              <a:t>‹#›</a:t>
            </a:fld>
            <a:endParaRPr lang="en-US" dirty="0"/>
          </a:p>
        </p:txBody>
      </p:sp>
      <p:sp>
        <p:nvSpPr>
          <p:cNvPr id="7" name="Title 6"/>
          <p:cNvSpPr>
            <a:spLocks noGrp="1"/>
          </p:cNvSpPr>
          <p:nvPr>
            <p:ph type="title"/>
          </p:nvPr>
        </p:nvSpPr>
        <p:spPr>
          <a:xfrm>
            <a:off x="457200" y="990600"/>
            <a:ext cx="8229600" cy="990600"/>
          </a:xfrm>
        </p:spPr>
        <p:txBody>
          <a:bodyPr rtlCol="0"/>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76" y="1059712"/>
            <a:ext cx="7772400" cy="1828800"/>
          </a:xfrm>
        </p:spPr>
        <p:txBody>
          <a:bodyPr vert="horz" anchor="b">
            <a:normAutofit/>
            <a:scene3d>
              <a:camera prst="orthographicFront"/>
              <a:lightRig rig="soft" dir="t"/>
            </a:scene3d>
            <a:sp3d prstMaterial="softEdge">
              <a:bevelT w="25400" h="25400"/>
            </a:sp3d>
          </a:bodyPr>
          <a:lstStyle>
            <a:lvl1pPr algn="r">
              <a:buNone/>
              <a:defRPr sz="4800" b="1" cap="none" baseline="0">
                <a:effectLst>
                  <a:outerShdw blurRad="31750" dist="25400" dir="5400000" algn="tl" rotWithShape="0">
                    <a:srgbClr val="000000">
                      <a:alpha val="25000"/>
                    </a:srgbClr>
                  </a:outerShdw>
                </a:effectLst>
              </a:defRPr>
            </a:lvl1pPr>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3922713" y="2931712"/>
            <a:ext cx="4572000" cy="1454888"/>
          </a:xfrm>
        </p:spPr>
        <p:txBody>
          <a:bodyPr lIns="91440" rIns="91440" anchor="t"/>
          <a:lstStyle>
            <a:lvl1pPr marL="0" indent="0" algn="l">
              <a:buNone/>
              <a:defRPr sz="23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p>
            <a:fld id="{097B79BF-210B-4C7E-98E3-2BA6A4321FBF}" type="datetime1">
              <a:rPr lang="en-US" smtClean="0"/>
              <a:pPr/>
              <a:t>10/24/2017</a:t>
            </a:fld>
            <a:endParaRPr lang="en-US"/>
          </a:p>
        </p:txBody>
      </p:sp>
      <p:sp>
        <p:nvSpPr>
          <p:cNvPr id="5" name="Footer Placeholder 4"/>
          <p:cNvSpPr>
            <a:spLocks noGrp="1"/>
          </p:cNvSpPr>
          <p:nvPr>
            <p:ph type="ftr" sz="quarter" idx="11"/>
          </p:nvPr>
        </p:nvSpPr>
        <p:spPr>
          <a:xfrm>
            <a:off x="4380072" y="6407944"/>
            <a:ext cx="2350681" cy="365125"/>
          </a:xfrm>
          <a:prstGeom prst="rect">
            <a:avLst/>
          </a:prstGeom>
        </p:spPr>
        <p:txBody>
          <a:bodyPr/>
          <a:lstStyle/>
          <a:p>
            <a:pPr>
              <a:defRPr/>
            </a:pPr>
            <a:endParaRPr lang="en-US" dirty="0"/>
          </a:p>
        </p:txBody>
      </p:sp>
      <p:sp>
        <p:nvSpPr>
          <p:cNvPr id="6" name="Slide Number Placeholder 5"/>
          <p:cNvSpPr>
            <a:spLocks noGrp="1"/>
          </p:cNvSpPr>
          <p:nvPr>
            <p:ph type="sldNum" sz="quarter" idx="12"/>
          </p:nvPr>
        </p:nvSpPr>
        <p:spPr>
          <a:xfrm>
            <a:off x="8647272" y="6407944"/>
            <a:ext cx="365760" cy="365125"/>
          </a:xfrm>
          <a:prstGeom prst="rect">
            <a:avLst/>
          </a:prstGeom>
        </p:spPr>
        <p:txBody>
          <a:bodyPr/>
          <a:lstStyle/>
          <a:p>
            <a:fld id="{C0E79743-894F-4B8E-AFC2-79B8219109AD}" type="slidenum">
              <a:rPr lang="en-US" smtClean="0"/>
              <a:pPr/>
              <a:t>‹#›</a:t>
            </a:fld>
            <a:endParaRPr lang="en-US"/>
          </a:p>
        </p:txBody>
      </p:sp>
      <p:sp>
        <p:nvSpPr>
          <p:cNvPr id="7" name="Chevron 6"/>
          <p:cNvSpPr/>
          <p:nvPr/>
        </p:nvSpPr>
        <p:spPr>
          <a:xfrm>
            <a:off x="3636680"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8" name="Chevron 7"/>
          <p:cNvSpPr/>
          <p:nvPr/>
        </p:nvSpPr>
        <p:spPr>
          <a:xfrm>
            <a:off x="3450264" y="3005472"/>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481328"/>
            <a:ext cx="4038600" cy="4525963"/>
          </a:xfrm>
        </p:spPr>
        <p:txBody>
          <a:bodyPr/>
          <a:lstStyle>
            <a:lvl1pPr>
              <a:defRPr sz="28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0ED49456-49F6-4309-A9B5-8436FD50BD03}" type="datetime1">
              <a:rPr lang="en-US" smtClean="0"/>
              <a:pPr/>
              <a:t>10/24/2017</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p>
            <a:fld id="{30C9ED7D-D79F-4D27-A710-AF9B3D676647}" type="slidenum">
              <a:rPr lang="en-US" smtClean="0"/>
              <a:pPr/>
              <a:t>‹#›</a:t>
            </a:fld>
            <a:endParaRPr lang="en-US"/>
          </a:p>
        </p:txBody>
      </p:sp>
      <p:sp>
        <p:nvSpPr>
          <p:cNvPr id="8" name="Title 7"/>
          <p:cNvSpPr>
            <a:spLocks noGrp="1"/>
          </p:cNvSpPr>
          <p:nvPr>
            <p:ph type="title"/>
          </p:nvPr>
        </p:nvSpPr>
        <p:spPr/>
        <p:txBody>
          <a:bodyPr rtlCol="0"/>
          <a:lstStyle/>
          <a:p>
            <a:r>
              <a:rPr kumimoji="0" lang="en-US" smtClean="0"/>
              <a:t>Click to edit Master title style</a:t>
            </a:r>
            <a:endParaRPr kumimoji="0" lang="en-US"/>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8229600" cy="1143000"/>
          </a:xfrm>
        </p:spPr>
        <p:txBody>
          <a:bodyPr anchor="ctr"/>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5410200"/>
            <a:ext cx="4040188"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6" y="5410200"/>
            <a:ext cx="4041775" cy="762000"/>
          </a:xfrm>
          <a:solidFill>
            <a:schemeClr val="accent1"/>
          </a:solidFill>
          <a:ln w="9652">
            <a:solidFill>
              <a:schemeClr val="accent1"/>
            </a:solidFill>
            <a:miter lim="800000"/>
          </a:ln>
        </p:spPr>
        <p:txBody>
          <a:bodyPr lIns="182880" anchor="ctr"/>
          <a:lstStyle>
            <a:lvl1pPr marL="0" indent="0">
              <a:buNone/>
              <a:defRPr sz="2400" b="0">
                <a:solidFill>
                  <a:schemeClr val="bg1"/>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1444294"/>
            <a:ext cx="4040188" cy="3941763"/>
          </a:xfrm>
          <a:ln>
            <a:noFill/>
            <a:prstDash val="sysDash"/>
            <a:miter lim="800000"/>
          </a:ln>
        </p:spPr>
        <p:txBody>
          <a:bodyPr/>
          <a:lstStyle>
            <a:lvl1pPr>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1444294"/>
            <a:ext cx="4041775" cy="3941763"/>
          </a:xfrm>
          <a:ln>
            <a:noFill/>
            <a:prstDash val="sysDash"/>
            <a:miter lim="800000"/>
          </a:ln>
        </p:spPr>
        <p:txBody>
          <a:bodyPr/>
          <a:lstStyle>
            <a:lvl1pPr>
              <a:spcBef>
                <a:spcPts val="0"/>
              </a:spcBef>
              <a:defRPr sz="24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39EB084C-1C76-4988-9E33-321F03B2634E}" type="datetime1">
              <a:rPr lang="en-US" smtClean="0"/>
              <a:pPr/>
              <a:t>10/24/2017</a:t>
            </a:fld>
            <a:endParaRPr lang="en-US"/>
          </a:p>
        </p:txBody>
      </p:sp>
      <p:sp>
        <p:nvSpPr>
          <p:cNvPr id="8" name="Footer Placeholder 7"/>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9" name="Slide Number Placeholder 8"/>
          <p:cNvSpPr>
            <a:spLocks noGrp="1"/>
          </p:cNvSpPr>
          <p:nvPr>
            <p:ph type="sldNum" sz="quarter" idx="12"/>
          </p:nvPr>
        </p:nvSpPr>
        <p:spPr>
          <a:xfrm>
            <a:off x="8647272" y="6407944"/>
            <a:ext cx="365760" cy="365125"/>
          </a:xfrm>
          <a:prstGeom prst="rect">
            <a:avLst/>
          </a:prstGeom>
        </p:spPr>
        <p:txBody>
          <a:bodyPr/>
          <a:lstStyle/>
          <a:p>
            <a:fld id="{84BD0AB6-1AEE-4B23-8182-21F24D07BDD7}"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CE7BDF5-2AD4-42FD-8BBD-F34F3E05AD0A}" type="datetime1">
              <a:rPr lang="en-US" smtClean="0"/>
              <a:pPr/>
              <a:t>10/24/2017</a:t>
            </a:fld>
            <a:endParaRPr lang="en-US"/>
          </a:p>
        </p:txBody>
      </p:sp>
      <p:sp>
        <p:nvSpPr>
          <p:cNvPr id="4" name="Footer Placeholder 3"/>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5" name="Slide Number Placeholder 4"/>
          <p:cNvSpPr>
            <a:spLocks noGrp="1"/>
          </p:cNvSpPr>
          <p:nvPr>
            <p:ph type="sldNum" sz="quarter" idx="12"/>
          </p:nvPr>
        </p:nvSpPr>
        <p:spPr>
          <a:xfrm>
            <a:off x="8647272" y="6407944"/>
            <a:ext cx="365760" cy="365125"/>
          </a:xfrm>
          <a:prstGeom prst="rect">
            <a:avLst/>
          </a:prstGeom>
        </p:spPr>
        <p:txBody>
          <a:bodyPr/>
          <a:lstStyle/>
          <a:p>
            <a:fld id="{502F9EC0-0988-493C-AEF4-49410E39D9F3}" type="slidenum">
              <a:rPr lang="en-US" smtClean="0"/>
              <a:pPr/>
              <a:t>‹#›</a:t>
            </a:fld>
            <a:endParaRPr lang="en-US"/>
          </a:p>
        </p:txBody>
      </p:sp>
      <p:sp>
        <p:nvSpPr>
          <p:cNvPr id="6" name="Title 5"/>
          <p:cNvSpPr>
            <a:spLocks noGrp="1"/>
          </p:cNvSpPr>
          <p:nvPr>
            <p:ph type="title"/>
          </p:nvPr>
        </p:nvSpPr>
        <p:spPr/>
        <p:txBody>
          <a:bodyPr rtlCol="0"/>
          <a:lstStyle/>
          <a:p>
            <a:r>
              <a:rPr kumimoji="0" lang="en-US" smtClean="0"/>
              <a:t>Click to edit Master title style</a:t>
            </a:r>
            <a:endParaRPr kumimoji="0"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D375D86-1C46-4482-8073-61ECBCDE1AB2}" type="datetime1">
              <a:rPr lang="en-US" smtClean="0"/>
              <a:pPr/>
              <a:t>10/24/2017</a:t>
            </a:fld>
            <a:endParaRPr lang="en-US"/>
          </a:p>
        </p:txBody>
      </p:sp>
      <p:sp>
        <p:nvSpPr>
          <p:cNvPr id="3" name="Footer Placeholder 2"/>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4" name="Slide Number Placeholder 3"/>
          <p:cNvSpPr>
            <a:spLocks noGrp="1"/>
          </p:cNvSpPr>
          <p:nvPr>
            <p:ph type="sldNum" sz="quarter" idx="12"/>
          </p:nvPr>
        </p:nvSpPr>
        <p:spPr>
          <a:xfrm>
            <a:off x="8647272" y="6407944"/>
            <a:ext cx="365760" cy="365125"/>
          </a:xfrm>
          <a:prstGeom prst="rect">
            <a:avLst/>
          </a:prstGeom>
        </p:spPr>
        <p:txBody>
          <a:bodyPr/>
          <a:lstStyle/>
          <a:p>
            <a:fld id="{174F90B2-A016-49D8-B201-A3B86BCD93A0}" type="slidenum">
              <a:rPr lang="en-US" smtClean="0"/>
              <a:pPr/>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bg>
      <p:bgRef idx="1003">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914400" y="4876800"/>
            <a:ext cx="7481776" cy="457200"/>
          </a:xfrm>
        </p:spPr>
        <p:txBody>
          <a:bodyPr vert="horz" anchor="t">
            <a:noAutofit/>
            <a:sp3d prstMaterial="softEdge">
              <a:bevelT w="0" h="0"/>
            </a:sp3d>
          </a:bodyPr>
          <a:lstStyle>
            <a:lvl1pPr algn="r">
              <a:buNone/>
              <a:defRPr sz="2500" b="0">
                <a:solidFill>
                  <a:schemeClr val="accent1"/>
                </a:solidFill>
                <a:effectLst/>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4419600" y="5355102"/>
            <a:ext cx="3974592" cy="914400"/>
          </a:xfrm>
        </p:spPr>
        <p:txBody>
          <a:bodyPr/>
          <a:lstStyle>
            <a:lvl1pPr marL="0" indent="0" algn="r">
              <a:buNone/>
              <a:defRPr sz="16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914400" y="274320"/>
            <a:ext cx="7479792" cy="4572000"/>
          </a:xfrm>
        </p:spPr>
        <p:txBody>
          <a:bodyPr/>
          <a:lstStyle>
            <a:lvl1pPr>
              <a:defRPr sz="3200"/>
            </a:lvl1pPr>
            <a:lvl2pPr>
              <a:defRPr sz="2800"/>
            </a:lvl2pPr>
            <a:lvl3pPr>
              <a:defRPr sz="2400"/>
            </a:lvl3pPr>
            <a:lvl4pPr>
              <a:defRPr sz="2000"/>
            </a:lvl4pPr>
            <a:lvl5pPr>
              <a:defRPr sz="20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a:xfrm>
            <a:off x="6727032" y="6407944"/>
            <a:ext cx="1920240" cy="365760"/>
          </a:xfrm>
        </p:spPr>
        <p:txBody>
          <a:bodyPr/>
          <a:lstStyle/>
          <a:p>
            <a:fld id="{EC88462A-32D6-4418-A8EF-9BE88A62C360}" type="datetime1">
              <a:rPr lang="en-US" smtClean="0"/>
              <a:pPr/>
              <a:t>10/24/2017</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p>
            <a:fld id="{88574995-12C4-4B2A-8833-EB2A86942A90}" type="slidenum">
              <a:rPr lang="en-US" smtClean="0"/>
              <a:pPr/>
              <a:t>‹#›</a:t>
            </a:fld>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2">
        <a:schemeClr val="bg1"/>
      </p:bgRef>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1141232" y="5443402"/>
            <a:ext cx="7162800" cy="648232"/>
          </a:xfrm>
          <a:noFill/>
        </p:spPr>
        <p:txBody>
          <a:bodyPr lIns="91440" tIns="0" rIns="91440" anchor="t"/>
          <a:lstStyle>
            <a:lvl1pPr marL="0" marR="18288" indent="0" algn="r">
              <a:buNone/>
              <a:defRPr sz="14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3" name="Picture Placeholder 2"/>
          <p:cNvSpPr>
            <a:spLocks noGrp="1"/>
          </p:cNvSpPr>
          <p:nvPr>
            <p:ph type="pic" idx="1"/>
          </p:nvPr>
        </p:nvSpPr>
        <p:spPr>
          <a:xfrm>
            <a:off x="228600" y="189968"/>
            <a:ext cx="8686800" cy="4389120"/>
          </a:xfrm>
          <a:prstGeom prst="rect">
            <a:avLst/>
          </a:prstGeom>
          <a:solidFill>
            <a:schemeClr val="bg2"/>
          </a:solidFill>
          <a:ln>
            <a:solidFill>
              <a:schemeClr val="bg1"/>
            </a:solidFill>
          </a:ln>
          <a:effectLst>
            <a:innerShdw blurRad="95250">
              <a:srgbClr val="000000"/>
            </a:innerShdw>
          </a:effectLst>
        </p:spPr>
        <p:txBody>
          <a:bodyPr/>
          <a:lstStyle>
            <a:lvl1pPr marL="0" indent="0">
              <a:buNone/>
              <a:defRPr sz="3200"/>
            </a:lvl1pPr>
          </a:lstStyle>
          <a:p>
            <a:r>
              <a:rPr kumimoji="0" lang="en-US" smtClean="0"/>
              <a:t>Click icon to add picture</a:t>
            </a:r>
            <a:endParaRPr kumimoji="0" lang="en-US" dirty="0"/>
          </a:p>
        </p:txBody>
      </p:sp>
      <p:sp>
        <p:nvSpPr>
          <p:cNvPr id="5" name="Date Placeholder 4"/>
          <p:cNvSpPr>
            <a:spLocks noGrp="1"/>
          </p:cNvSpPr>
          <p:nvPr>
            <p:ph type="dt" sz="half" idx="10"/>
          </p:nvPr>
        </p:nvSpPr>
        <p:spPr/>
        <p:txBody>
          <a:bodyPr/>
          <a:lstStyle>
            <a:lvl1pPr>
              <a:defRPr>
                <a:solidFill>
                  <a:schemeClr val="tx1"/>
                </a:solidFill>
              </a:defRPr>
            </a:lvl1pPr>
          </a:lstStyle>
          <a:p>
            <a:fld id="{82098481-4C8A-4BCC-AD12-6DF5C622B76A}" type="datetime1">
              <a:rPr lang="en-US" smtClean="0"/>
              <a:pPr/>
              <a:t>10/24/2017</a:t>
            </a:fld>
            <a:endParaRPr lang="en-US"/>
          </a:p>
        </p:txBody>
      </p:sp>
      <p:sp>
        <p:nvSpPr>
          <p:cNvPr id="6" name="Footer Placeholder 5"/>
          <p:cNvSpPr>
            <a:spLocks noGrp="1"/>
          </p:cNvSpPr>
          <p:nvPr>
            <p:ph type="ftr" sz="quarter" idx="11"/>
          </p:nvPr>
        </p:nvSpPr>
        <p:spPr>
          <a:xfrm>
            <a:off x="4380072" y="6407944"/>
            <a:ext cx="2350681" cy="365125"/>
          </a:xfrm>
          <a:prstGeom prst="rect">
            <a:avLst/>
          </a:prstGeom>
        </p:spPr>
        <p:txBody>
          <a:bodyPr/>
          <a:lstStyle>
            <a:lvl1pPr>
              <a:defRPr>
                <a:solidFill>
                  <a:schemeClr val="tx1"/>
                </a:solidFill>
              </a:defRPr>
            </a:lvl1pPr>
          </a:lstStyle>
          <a:p>
            <a:pPr>
              <a:defRPr/>
            </a:pPr>
            <a:endParaRPr lang="en-US"/>
          </a:p>
        </p:txBody>
      </p:sp>
      <p:sp>
        <p:nvSpPr>
          <p:cNvPr id="7" name="Slide Number Placeholder 6"/>
          <p:cNvSpPr>
            <a:spLocks noGrp="1"/>
          </p:cNvSpPr>
          <p:nvPr>
            <p:ph type="sldNum" sz="quarter" idx="12"/>
          </p:nvPr>
        </p:nvSpPr>
        <p:spPr>
          <a:xfrm>
            <a:off x="8647272" y="6407944"/>
            <a:ext cx="365760" cy="365125"/>
          </a:xfrm>
          <a:prstGeom prst="rect">
            <a:avLst/>
          </a:prstGeom>
        </p:spPr>
        <p:txBody>
          <a:bodyPr/>
          <a:lstStyle>
            <a:lvl1pPr>
              <a:defRPr>
                <a:solidFill>
                  <a:schemeClr val="tx1"/>
                </a:solidFill>
              </a:defRPr>
            </a:lvl1pPr>
          </a:lstStyle>
          <a:p>
            <a:fld id="{628FADDB-A833-4D7A-8DFE-0E794B5E4AE5}" type="slidenum">
              <a:rPr lang="en-US" smtClean="0"/>
              <a:pPr/>
              <a:t>‹#›</a:t>
            </a:fld>
            <a:endParaRPr lang="en-US"/>
          </a:p>
        </p:txBody>
      </p:sp>
      <p:sp>
        <p:nvSpPr>
          <p:cNvPr id="2" name="Title 1"/>
          <p:cNvSpPr>
            <a:spLocks noGrp="1"/>
          </p:cNvSpPr>
          <p:nvPr>
            <p:ph type="title"/>
          </p:nvPr>
        </p:nvSpPr>
        <p:spPr>
          <a:xfrm>
            <a:off x="228600" y="4865122"/>
            <a:ext cx="8075432" cy="562672"/>
          </a:xfrm>
          <a:noFill/>
        </p:spPr>
        <p:txBody>
          <a:bodyPr anchor="t">
            <a:sp3d prstMaterial="softEdge"/>
          </a:bodyPr>
          <a:lstStyle>
            <a:lvl1pPr marR="0" algn="r">
              <a:buNone/>
              <a:defRPr sz="3000" b="0">
                <a:solidFill>
                  <a:schemeClr val="accent1"/>
                </a:solidFill>
                <a:effectLst>
                  <a:outerShdw blurRad="50800" dist="25000" dir="5400000" algn="t" rotWithShape="0">
                    <a:prstClr val="black">
                      <a:alpha val="45000"/>
                    </a:prstClr>
                  </a:outerShdw>
                </a:effectLst>
              </a:defRPr>
            </a:lvl1pPr>
          </a:lstStyle>
          <a:p>
            <a:r>
              <a:rPr kumimoji="0" lang="en-US" smtClean="0"/>
              <a:t>Click to edit Master title style</a:t>
            </a:r>
            <a:endParaRPr kumimoji="0" lang="en-US"/>
          </a:p>
        </p:txBody>
      </p:sp>
      <p:sp>
        <p:nvSpPr>
          <p:cNvPr id="8" name="Freeform 7"/>
          <p:cNvSpPr>
            <a:spLocks/>
          </p:cNvSpPr>
          <p:nvPr/>
        </p:nvSpPr>
        <p:spPr bwMode="auto">
          <a:xfrm>
            <a:off x="499273" y="5944936"/>
            <a:ext cx="4940624" cy="921076"/>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7485" h="337">
                <a:moveTo>
                  <a:pt x="0" y="2"/>
                </a:moveTo>
                <a:lnTo>
                  <a:pt x="7485" y="337"/>
                </a:lnTo>
                <a:lnTo>
                  <a:pt x="5558" y="337"/>
                </a:lnTo>
                <a:lnTo>
                  <a:pt x="1" y="0"/>
                </a:lnTo>
              </a:path>
            </a:pathLst>
          </a:custGeom>
          <a:solidFill>
            <a:schemeClr val="accent1">
              <a:tint val="65000"/>
              <a:satMod val="115000"/>
              <a:alpha val="40000"/>
            </a:scheme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9" name="Freeform 8"/>
          <p:cNvSpPr>
            <a:spLocks/>
          </p:cNvSpPr>
          <p:nvPr/>
        </p:nvSpPr>
        <p:spPr bwMode="auto">
          <a:xfrm>
            <a:off x="485717" y="5939011"/>
            <a:ext cx="3690451" cy="933450"/>
          </a:xfrm>
          <a:custGeom>
            <a:avLst>
              <a:gd name="A1" fmla="val 0"/>
              <a:gd name="A2" fmla="val 0"/>
              <a:gd name="A3" fmla="val 0"/>
              <a:gd name="A4" fmla="val 0"/>
              <a:gd name="A5" fmla="val 0"/>
              <a:gd name="A6" fmla="val 0"/>
              <a:gd name="A7" fmla="val 0"/>
              <a:gd name="A8" fmla="val 0"/>
            </a:avLst>
            <a:gdLst/>
            <a:ahLst/>
            <a:cxnLst>
              <a:cxn ang="0">
                <a:pos x="0" y="0"/>
              </a:cxn>
              <a:cxn ang="0">
                <a:pos x="5760" y="0"/>
              </a:cxn>
              <a:cxn ang="0">
                <a:pos x="5760" y="528"/>
              </a:cxn>
              <a:cxn ang="0">
                <a:pos x="48" y="0"/>
              </a:cxn>
            </a:cxnLst>
            <a:rect l="0" t="0" r="0" b="0"/>
            <a:pathLst>
              <a:path w="5591" h="588">
                <a:moveTo>
                  <a:pt x="0" y="0"/>
                </a:moveTo>
                <a:lnTo>
                  <a:pt x="5591" y="585"/>
                </a:lnTo>
                <a:lnTo>
                  <a:pt x="4415" y="588"/>
                </a:lnTo>
                <a:lnTo>
                  <a:pt x="12" y="4"/>
                </a:lnTo>
              </a:path>
            </a:pathLst>
          </a:custGeom>
          <a:solidFill>
            <a:srgbClr val="000000">
              <a:alpha val="100000"/>
            </a:srgbClr>
          </a:solidFill>
          <a:ln w="9525" cap="flat" cmpd="sng" algn="ctr">
            <a:no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0" name="Right Triangle 9"/>
          <p:cNvSpPr>
            <a:spLocks/>
          </p:cNvSpPr>
          <p:nvPr/>
        </p:nvSpPr>
        <p:spPr bwMode="auto">
          <a:xfrm>
            <a:off x="-6042" y="5791253"/>
            <a:ext cx="3402314" cy="1080868"/>
          </a:xfrm>
          <a:prstGeom prst="rtTriangle">
            <a:avLst/>
          </a:prstGeom>
          <a:blipFill>
            <a:blip r:embed="rId2">
              <a:alphaModFix amt="50000"/>
            </a:blip>
            <a:tile tx="0" ty="0" sx="50000" sy="50000" flip="none" algn="t"/>
          </a:blipFill>
          <a:ln w="12700" cap="rnd" cmpd="thickThin" algn="ctr">
            <a:noFill/>
            <a:prstDash val="solid"/>
          </a:ln>
          <a:effectLst>
            <a:fillOverlay blend="mult">
              <a:gradFill flip="none" rotWithShape="1">
                <a:gsLst>
                  <a:gs pos="0">
                    <a:schemeClr val="accent1">
                      <a:shade val="20000"/>
                      <a:satMod val="176000"/>
                      <a:alpha val="100000"/>
                    </a:schemeClr>
                  </a:gs>
                  <a:gs pos="18000">
                    <a:schemeClr val="accent1">
                      <a:shade val="48000"/>
                      <a:satMod val="153000"/>
                      <a:alpha val="100000"/>
                    </a:schemeClr>
                  </a:gs>
                  <a:gs pos="43000">
                    <a:schemeClr val="accent1">
                      <a:tint val="86000"/>
                      <a:satMod val="149000"/>
                      <a:alpha val="100000"/>
                    </a:schemeClr>
                  </a:gs>
                  <a:gs pos="45000">
                    <a:schemeClr val="accent1">
                      <a:tint val="85000"/>
                      <a:satMod val="150000"/>
                      <a:alpha val="100000"/>
                    </a:schemeClr>
                  </a:gs>
                  <a:gs pos="50000">
                    <a:schemeClr val="accent1">
                      <a:tint val="86000"/>
                      <a:satMod val="149000"/>
                      <a:alpha val="100000"/>
                    </a:schemeClr>
                  </a:gs>
                  <a:gs pos="79000">
                    <a:schemeClr val="accent1">
                      <a:shade val="53000"/>
                      <a:satMod val="150000"/>
                      <a:alpha val="100000"/>
                    </a:schemeClr>
                  </a:gs>
                  <a:gs pos="100000">
                    <a:schemeClr val="accent1">
                      <a:shade val="25000"/>
                      <a:satMod val="170000"/>
                      <a:alpha val="100000"/>
                    </a:schemeClr>
                  </a:gs>
                </a:gsLst>
                <a:lin ang="450000" scaled="1"/>
                <a:tileRect/>
              </a:gradFill>
            </a:fillOverlay>
          </a:effectLst>
        </p:spPr>
        <p:style>
          <a:lnRef idx="3">
            <a:schemeClr val="lt1"/>
          </a:lnRef>
          <a:fillRef idx="1">
            <a:schemeClr val="accent1"/>
          </a:fillRef>
          <a:effectRef idx="1">
            <a:schemeClr val="accent1"/>
          </a:effectRef>
          <a:fontRef idx="minor">
            <a:schemeClr val="lt1"/>
          </a:fontRef>
        </p:style>
        <p:txBody>
          <a:bodyPr vert="horz" wrap="square" lIns="91440" tIns="45720" rIns="91440" bIns="45720" anchor="ctr" compatLnSpc="1"/>
          <a:lstStyle/>
          <a:p>
            <a:pPr algn="ctr" eaLnBrk="1" latinLnBrk="0" hangingPunct="1"/>
            <a:endParaRPr kumimoji="0" lang="en-US"/>
          </a:p>
        </p:txBody>
      </p:sp>
      <p:cxnSp>
        <p:nvCxnSpPr>
          <p:cNvPr id="11" name="Straight Connector 10"/>
          <p:cNvCxnSpPr/>
          <p:nvPr/>
        </p:nvCxnSpPr>
        <p:spPr>
          <a:xfrm>
            <a:off x="-9237" y="5787738"/>
            <a:ext cx="3405509" cy="1084383"/>
          </a:xfrm>
          <a:prstGeom prst="line">
            <a:avLst/>
          </a:prstGeom>
          <a:noFill/>
          <a:ln w="12065" cap="flat" cmpd="sng" algn="ctr">
            <a:gradFill>
              <a:gsLst>
                <a:gs pos="45000">
                  <a:schemeClr val="accent1">
                    <a:tint val="70000"/>
                    <a:satMod val="110000"/>
                  </a:schemeClr>
                </a:gs>
                <a:gs pos="15000">
                  <a:schemeClr val="accent1">
                    <a:shade val="40000"/>
                    <a:satMod val="110000"/>
                  </a:schemeClr>
                </a:gs>
              </a:gsLst>
              <a:lin ang="5400000" scaled="1"/>
            </a:gradFill>
            <a:prstDash val="solid"/>
            <a:miter lim="800000"/>
          </a:ln>
          <a:effectLst/>
        </p:spPr>
        <p:style>
          <a:lnRef idx="2">
            <a:schemeClr val="accent1"/>
          </a:lnRef>
          <a:fillRef idx="0">
            <a:schemeClr val="accent1"/>
          </a:fillRef>
          <a:effectRef idx="1">
            <a:schemeClr val="accent1"/>
          </a:effectRef>
          <a:fontRef idx="minor">
            <a:schemeClr val="tx1"/>
          </a:fontRef>
        </p:style>
      </p:cxnSp>
      <p:sp>
        <p:nvSpPr>
          <p:cNvPr id="12" name="Chevron 11"/>
          <p:cNvSpPr/>
          <p:nvPr/>
        </p:nvSpPr>
        <p:spPr>
          <a:xfrm>
            <a:off x="8664112"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
        <p:nvSpPr>
          <p:cNvPr id="13" name="Chevron 12"/>
          <p:cNvSpPr/>
          <p:nvPr/>
        </p:nvSpPr>
        <p:spPr>
          <a:xfrm>
            <a:off x="8477696" y="4988440"/>
            <a:ext cx="182880" cy="228600"/>
          </a:xfrm>
          <a:prstGeom prst="chevron">
            <a:avLst>
              <a:gd name="adj" fmla="val 50000"/>
            </a:avLst>
          </a:prstGeom>
          <a:gradFill flip="none" rotWithShape="1">
            <a:gsLst>
              <a:gs pos="0">
                <a:schemeClr val="accent1">
                  <a:shade val="60000"/>
                  <a:satMod val="125000"/>
                </a:schemeClr>
              </a:gs>
              <a:gs pos="72000">
                <a:schemeClr val="accent1">
                  <a:tint val="90000"/>
                  <a:satMod val="138000"/>
                </a:schemeClr>
              </a:gs>
              <a:gs pos="100000">
                <a:schemeClr val="accent1">
                  <a:tint val="76000"/>
                  <a:satMod val="136000"/>
                </a:schemeClr>
              </a:gs>
            </a:gsLst>
            <a:lin ang="16200000" scaled="0"/>
          </a:gradFill>
          <a:ln w="3175" cap="rnd" cmpd="sng" algn="ctr">
            <a:solidFill>
              <a:schemeClr val="accent1">
                <a:shade val="50000"/>
              </a:schemeClr>
            </a:solidFill>
            <a:prstDash val="solid"/>
          </a:ln>
          <a:effectLst>
            <a:outerShdw blurRad="50800" dist="25400" dir="5400000">
              <a:srgbClr val="000000">
                <a:alpha val="46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l"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Rectangle 2"/>
          <p:cNvSpPr>
            <a:spLocks noChangeAspect="1"/>
          </p:cNvSpPr>
          <p:nvPr userDrawn="1"/>
        </p:nvSpPr>
        <p:spPr>
          <a:xfrm>
            <a:off x="1" y="-76200"/>
            <a:ext cx="9144000" cy="6861216"/>
          </a:xfrm>
          <a:prstGeom prst="rect">
            <a:avLst/>
          </a:prstGeom>
          <a:blipFill dpi="0" rotWithShape="1">
            <a:blip r:embed="rId14">
              <a:alphaModFix amt="13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Placeholder 8"/>
          <p:cNvSpPr>
            <a:spLocks noGrp="1"/>
          </p:cNvSpPr>
          <p:nvPr userDrawn="1">
            <p:ph type="title"/>
          </p:nvPr>
        </p:nvSpPr>
        <p:spPr>
          <a:xfrm>
            <a:off x="457200" y="685800"/>
            <a:ext cx="8229600" cy="1143000"/>
          </a:xfrm>
          <a:prstGeom prst="rect">
            <a:avLst/>
          </a:prstGeom>
        </p:spPr>
        <p:txBody>
          <a:bodyPr vert="horz" anchor="ctr">
            <a:normAutofit/>
            <a:scene3d>
              <a:camera prst="orthographicFront"/>
              <a:lightRig rig="soft" dir="t"/>
            </a:scene3d>
            <a:sp3d prstMaterial="softEdge">
              <a:bevelT w="25400" h="25400"/>
            </a:sp3d>
          </a:bodyPr>
          <a:lstStyle/>
          <a:p>
            <a:r>
              <a:rPr kumimoji="0" lang="en-US" dirty="0" smtClean="0"/>
              <a:t>Click to edit Master title style</a:t>
            </a:r>
            <a:endParaRPr kumimoji="0" lang="en-US" dirty="0"/>
          </a:p>
        </p:txBody>
      </p:sp>
      <p:sp>
        <p:nvSpPr>
          <p:cNvPr id="30" name="Text Placeholder 29"/>
          <p:cNvSpPr>
            <a:spLocks noGrp="1"/>
          </p:cNvSpPr>
          <p:nvPr userDrawn="1">
            <p:ph type="body" idx="1"/>
          </p:nvPr>
        </p:nvSpPr>
        <p:spPr>
          <a:xfrm>
            <a:off x="457200" y="1905000"/>
            <a:ext cx="8229600" cy="4267200"/>
          </a:xfrm>
          <a:prstGeom prst="rect">
            <a:avLst/>
          </a:prstGeom>
          <a:noFill/>
        </p:spPr>
        <p:txBody>
          <a:bodyPr vert="horz">
            <a:normAutofit/>
          </a:bodyPr>
          <a:lstStyle/>
          <a:p>
            <a:pPr lvl="0" eaLnBrk="1" latinLnBrk="0" hangingPunct="1"/>
            <a:r>
              <a:rPr kumimoji="0" lang="en-US" dirty="0" smtClean="0"/>
              <a:t>Click to edit Master text styles</a:t>
            </a:r>
          </a:p>
          <a:p>
            <a:pPr lvl="1" eaLnBrk="1" latinLnBrk="0" hangingPunct="1"/>
            <a:r>
              <a:rPr kumimoji="0" lang="en-US" dirty="0" smtClean="0"/>
              <a:t>Second level</a:t>
            </a:r>
          </a:p>
        </p:txBody>
      </p:sp>
      <p:sp>
        <p:nvSpPr>
          <p:cNvPr id="10" name="Date Placeholder 9"/>
          <p:cNvSpPr>
            <a:spLocks noGrp="1"/>
          </p:cNvSpPr>
          <p:nvPr userDrawn="1">
            <p:ph type="dt" sz="half" idx="2"/>
          </p:nvPr>
        </p:nvSpPr>
        <p:spPr>
          <a:xfrm>
            <a:off x="838200" y="6407944"/>
            <a:ext cx="1143000" cy="365760"/>
          </a:xfrm>
          <a:prstGeom prst="rect">
            <a:avLst/>
          </a:prstGeom>
        </p:spPr>
        <p:txBody>
          <a:bodyPr vert="horz" anchor="b"/>
          <a:lstStyle>
            <a:lvl1pPr algn="l" eaLnBrk="1" latinLnBrk="0" hangingPunct="1">
              <a:defRPr kumimoji="0" sz="1000">
                <a:solidFill>
                  <a:schemeClr val="tx1"/>
                </a:solidFill>
              </a:defRPr>
            </a:lvl1pPr>
          </a:lstStyle>
          <a:p>
            <a:fld id="{A0893671-A46E-402A-8675-6B977F9BA319}" type="datetime1">
              <a:rPr lang="en-US" smtClean="0"/>
              <a:pPr/>
              <a:t>10/24/2017</a:t>
            </a:fld>
            <a:endParaRPr lang="en-US" sz="1000" dirty="0">
              <a:solidFill>
                <a:schemeClr val="tx1"/>
              </a:solidFill>
            </a:endParaRPr>
          </a:p>
        </p:txBody>
      </p:sp>
      <p:sp>
        <p:nvSpPr>
          <p:cNvPr id="17" name="Footer Placeholder 21"/>
          <p:cNvSpPr>
            <a:spLocks noGrp="1"/>
          </p:cNvSpPr>
          <p:nvPr userDrawn="1">
            <p:ph type="ftr" sz="quarter" idx="3"/>
          </p:nvPr>
        </p:nvSpPr>
        <p:spPr>
          <a:xfrm>
            <a:off x="1447800" y="6407944"/>
            <a:ext cx="1600200" cy="365125"/>
          </a:xfrm>
          <a:prstGeom prst="rect">
            <a:avLst/>
          </a:prstGeom>
        </p:spPr>
        <p:txBody>
          <a:bodyPr vert="horz" anchor="b"/>
          <a:lstStyle>
            <a:lvl1pPr algn="r" eaLnBrk="1" latinLnBrk="0" hangingPunct="1">
              <a:defRPr kumimoji="0" sz="1000">
                <a:solidFill>
                  <a:schemeClr val="tx1"/>
                </a:solidFill>
              </a:defRPr>
            </a:lvl1pPr>
          </a:lstStyle>
          <a:p>
            <a:pPr algn="r" eaLnBrk="1" latinLnBrk="0" hangingPunct="1"/>
            <a:endParaRPr kumimoji="0" lang="en-US" sz="1000" dirty="0">
              <a:solidFill>
                <a:schemeClr val="tx1"/>
              </a:solidFill>
            </a:endParaRPr>
          </a:p>
        </p:txBody>
      </p:sp>
      <p:sp>
        <p:nvSpPr>
          <p:cNvPr id="19" name="Slide Number Placeholder 17"/>
          <p:cNvSpPr>
            <a:spLocks noGrp="1"/>
          </p:cNvSpPr>
          <p:nvPr userDrawn="1">
            <p:ph type="sldNum" sz="quarter" idx="4"/>
          </p:nvPr>
        </p:nvSpPr>
        <p:spPr>
          <a:xfrm>
            <a:off x="472440" y="6407944"/>
            <a:ext cx="365760" cy="365125"/>
          </a:xfrm>
          <a:prstGeom prst="rect">
            <a:avLst/>
          </a:prstGeom>
        </p:spPr>
        <p:txBody>
          <a:bodyPr vert="horz" anchor="b"/>
          <a:lstStyle>
            <a:lvl1pPr algn="r" eaLnBrk="1" latinLnBrk="0" hangingPunct="1">
              <a:defRPr kumimoji="0" sz="1000" b="0">
                <a:solidFill>
                  <a:schemeClr val="tx1"/>
                </a:solidFill>
              </a:defRPr>
            </a:lvl1pPr>
          </a:lstStyle>
          <a:p>
            <a:fld id="{EF9E7032-5B8D-49FE-A864-131EB2683E3D}" type="slidenum">
              <a:rPr lang="en-US" smtClean="0"/>
              <a:pPr/>
              <a:t>‹#›</a:t>
            </a:fld>
            <a:endParaRPr lang="en-US"/>
          </a:p>
        </p:txBody>
      </p:sp>
      <p:pic>
        <p:nvPicPr>
          <p:cNvPr id="14" name="Picture 13" descr="sciserver5.png"/>
          <p:cNvPicPr>
            <a:picLocks noChangeAspect="1"/>
          </p:cNvPicPr>
          <p:nvPr userDrawn="1"/>
        </p:nvPicPr>
        <p:blipFill>
          <a:blip r:embed="rId15"/>
          <a:stretch>
            <a:fillRect/>
          </a:stretch>
        </p:blipFill>
        <p:spPr>
          <a:xfrm>
            <a:off x="0" y="-64294"/>
            <a:ext cx="9144000" cy="750094"/>
          </a:xfrm>
          <a:prstGeom prst="rect">
            <a:avLst/>
          </a:prstGeom>
        </p:spPr>
      </p:pic>
      <p:sp>
        <p:nvSpPr>
          <p:cNvPr id="11" name="TextBox 10"/>
          <p:cNvSpPr txBox="1"/>
          <p:nvPr userDrawn="1"/>
        </p:nvSpPr>
        <p:spPr>
          <a:xfrm>
            <a:off x="381000" y="152400"/>
            <a:ext cx="4343400" cy="369332"/>
          </a:xfrm>
          <a:prstGeom prst="rect">
            <a:avLst/>
          </a:prstGeom>
          <a:noFill/>
        </p:spPr>
        <p:txBody>
          <a:bodyPr wrap="square" rtlCol="0">
            <a:spAutoFit/>
          </a:bodyPr>
          <a:lstStyle/>
          <a:p>
            <a:r>
              <a:rPr lang="en-US" sz="1800" b="0" dirty="0" smtClean="0">
                <a:solidFill>
                  <a:srgbClr val="DEE5EB"/>
                </a:solidFill>
                <a:latin typeface=""/>
                <a:cs typeface="Arial" pitchFamily="34" charset="0"/>
              </a:rPr>
              <a:t>Collaborative data-driven science</a:t>
            </a:r>
            <a:endParaRPr lang="en-US" sz="1800" b="0" dirty="0">
              <a:solidFill>
                <a:srgbClr val="DEE5EB"/>
              </a:solidFill>
              <a:latin typeface=""/>
              <a:cs typeface="Arial" pitchFamily="34" charset="0"/>
            </a:endParaRPr>
          </a:p>
        </p:txBody>
      </p:sp>
    </p:spTree>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Lst>
  <p:timing>
    <p:tnLst>
      <p:par>
        <p:cTn id="1" dur="indefinite" restart="never" nodeType="tmRoot"/>
      </p:par>
    </p:tnLst>
  </p:timing>
  <p:hf hdr="0" ftr="0" dt="0"/>
  <p:txStyles>
    <p:title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p:titleStyle>
    <p:bodyStyle>
      <a:lvl1pPr marL="365760" indent="-256032" algn="l" rtl="0" eaLnBrk="1" latinLnBrk="0" hangingPunct="1">
        <a:spcBef>
          <a:spcPts val="400"/>
        </a:spcBef>
        <a:spcAft>
          <a:spcPts val="0"/>
        </a:spcAft>
        <a:buClr>
          <a:schemeClr val="accent4">
            <a:lumMod val="75000"/>
          </a:schemeClr>
        </a:buClr>
        <a:buSzPct val="68000"/>
        <a:buFont typeface="Wingdings 3"/>
        <a:buChar char=""/>
        <a:defRPr kumimoji="0" sz="3200" kern="1200">
          <a:solidFill>
            <a:schemeClr val="tx1"/>
          </a:solidFill>
          <a:latin typeface="Calibri" pitchFamily="34" charset="0"/>
          <a:ea typeface="+mn-ea"/>
          <a:cs typeface="+mn-cs"/>
        </a:defRPr>
      </a:lvl1pPr>
      <a:lvl2pPr marL="621792" indent="-228600" algn="l" rtl="0" eaLnBrk="1" latinLnBrk="0" hangingPunct="1">
        <a:spcBef>
          <a:spcPts val="324"/>
        </a:spcBef>
        <a:buClr>
          <a:schemeClr val="accent4">
            <a:lumMod val="75000"/>
          </a:schemeClr>
        </a:buClr>
        <a:buFont typeface="Verdana"/>
        <a:buChar char="◦"/>
        <a:defRPr kumimoji="0" sz="2600" kern="1200">
          <a:solidFill>
            <a:schemeClr val="tx1"/>
          </a:solidFill>
          <a:latin typeface="Calibri" pitchFamily="34" charset="0"/>
          <a:ea typeface="+mn-ea"/>
          <a:cs typeface="+mn-cs"/>
        </a:defRPr>
      </a:lvl2pPr>
      <a:lvl3pPr marL="859536" indent="-228600" algn="l" rtl="0" eaLnBrk="1" latinLnBrk="0" hangingPunct="1">
        <a:spcBef>
          <a:spcPts val="350"/>
        </a:spcBef>
        <a:buClr>
          <a:schemeClr val="accent2"/>
        </a:buClr>
        <a:buSzPct val="100000"/>
        <a:buFont typeface="Wingdings 2"/>
        <a:buChar char=""/>
        <a:defRPr kumimoji="0" sz="2100" kern="1200">
          <a:solidFill>
            <a:schemeClr val="tx1"/>
          </a:solidFill>
          <a:latin typeface="Calibri" pitchFamily="34" charset="0"/>
          <a:ea typeface="+mn-ea"/>
          <a:cs typeface="+mn-cs"/>
        </a:defRPr>
      </a:lvl3pPr>
      <a:lvl4pPr marL="1143000" indent="-228600" algn="l" rtl="0" eaLnBrk="1" latinLnBrk="0" hangingPunct="1">
        <a:spcBef>
          <a:spcPts val="350"/>
        </a:spcBef>
        <a:buClr>
          <a:schemeClr val="accent2"/>
        </a:buClr>
        <a:buFont typeface="Wingdings 2"/>
        <a:buChar char=""/>
        <a:defRPr kumimoji="0" sz="1900" kern="1200">
          <a:solidFill>
            <a:schemeClr val="tx1"/>
          </a:solidFill>
          <a:latin typeface="Calibri" pitchFamily="34" charset="0"/>
          <a:ea typeface="+mn-ea"/>
          <a:cs typeface="+mn-cs"/>
        </a:defRPr>
      </a:lvl4pPr>
      <a:lvl5pPr marL="1371600" indent="-228600" algn="l" rtl="0" eaLnBrk="1" latinLnBrk="0" hangingPunct="1">
        <a:spcBef>
          <a:spcPts val="350"/>
        </a:spcBef>
        <a:buClr>
          <a:schemeClr val="accent2"/>
        </a:buClr>
        <a:buFont typeface="Wingdings 2"/>
        <a:buChar char=""/>
        <a:defRPr kumimoji="0" sz="1800" kern="1200">
          <a:solidFill>
            <a:schemeClr val="tx1"/>
          </a:solidFill>
          <a:latin typeface="Calibri" pitchFamily="34" charset="0"/>
          <a:ea typeface="+mn-ea"/>
          <a:cs typeface="+mn-cs"/>
        </a:defRPr>
      </a:lvl5pPr>
      <a:lvl6pPr marL="1600200" indent="-228600" algn="l" rtl="0" eaLnBrk="1" latinLnBrk="0" hangingPunct="1">
        <a:spcBef>
          <a:spcPts val="350"/>
        </a:spcBef>
        <a:buClr>
          <a:schemeClr val="accent3"/>
        </a:buClr>
        <a:buFont typeface="Wingdings 2"/>
        <a:buChar char=""/>
        <a:defRPr kumimoji="0" sz="1800" kern="1200">
          <a:solidFill>
            <a:schemeClr val="tx1"/>
          </a:solidFill>
          <a:latin typeface="+mn-lt"/>
          <a:ea typeface="+mn-ea"/>
          <a:cs typeface="+mn-cs"/>
        </a:defRPr>
      </a:lvl6pPr>
      <a:lvl7pPr marL="18288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7pPr>
      <a:lvl8pPr marL="2057400" indent="-228600" algn="l" rtl="0" eaLnBrk="1" latinLnBrk="0" hangingPunct="1">
        <a:spcBef>
          <a:spcPts val="350"/>
        </a:spcBef>
        <a:buClr>
          <a:schemeClr val="accent3"/>
        </a:buClr>
        <a:buFont typeface="Wingdings 2"/>
        <a:buChar char=""/>
        <a:defRPr kumimoji="0" sz="1600" kern="1200">
          <a:solidFill>
            <a:schemeClr val="tx1"/>
          </a:solidFill>
          <a:latin typeface="+mn-lt"/>
          <a:ea typeface="+mn-ea"/>
          <a:cs typeface="+mn-cs"/>
        </a:defRPr>
      </a:lvl8pPr>
      <a:lvl9pPr marL="2286000" indent="-228600" algn="l" rtl="0" eaLnBrk="1" latinLnBrk="0" hangingPunct="1">
        <a:spcBef>
          <a:spcPts val="350"/>
        </a:spcBef>
        <a:buClr>
          <a:schemeClr val="accent3"/>
        </a:buClr>
        <a:buFont typeface="Wingdings 2"/>
        <a:buChar char=""/>
        <a:defRPr kumimoji="0" sz="16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compute.sciserver.org/" TargetMode="External"/><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hyperlink" Target="http://compute.sciserver.org/" TargetMode="External"/><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hyperlink" Target="http://compute.sciserver.org/" TargetMode="Externa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3366"/>
        </a:solidFill>
        <a:effectLst/>
      </p:bgPr>
    </p:bg>
    <p:spTree>
      <p:nvGrpSpPr>
        <p:cNvPr id="1" name=""/>
        <p:cNvGrpSpPr/>
        <p:nvPr/>
      </p:nvGrpSpPr>
      <p:grpSpPr>
        <a:xfrm>
          <a:off x="0" y="0"/>
          <a:ext cx="0" cy="0"/>
          <a:chOff x="0" y="0"/>
          <a:chExt cx="0" cy="0"/>
        </a:xfrm>
      </p:grpSpPr>
      <p:sp>
        <p:nvSpPr>
          <p:cNvPr id="4" name="Title 3"/>
          <p:cNvSpPr>
            <a:spLocks noGrp="1"/>
          </p:cNvSpPr>
          <p:nvPr>
            <p:ph type="ctrTitle" idx="4294967295"/>
          </p:nvPr>
        </p:nvSpPr>
        <p:spPr>
          <a:xfrm>
            <a:off x="609600" y="1752600"/>
            <a:ext cx="8686800" cy="1752599"/>
          </a:xfrm>
        </p:spPr>
        <p:txBody>
          <a:bodyPr>
            <a:normAutofit/>
          </a:bodyPr>
          <a:lstStyle/>
          <a:p>
            <a:r>
              <a:rPr lang="en-US" sz="4400" dirty="0" smtClean="0"/>
              <a:t>BOF Session: Science Platforms</a:t>
            </a:r>
            <a:endParaRPr lang="en-US" sz="4400" dirty="0"/>
          </a:p>
        </p:txBody>
      </p:sp>
      <p:sp>
        <p:nvSpPr>
          <p:cNvPr id="7" name="Title 3"/>
          <p:cNvSpPr txBox="1">
            <a:spLocks/>
          </p:cNvSpPr>
          <p:nvPr/>
        </p:nvSpPr>
        <p:spPr>
          <a:xfrm>
            <a:off x="3581400" y="3810000"/>
            <a:ext cx="5486400" cy="1371600"/>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a:lstStyle>
          <a:p>
            <a:pPr algn="r" fontAlgn="auto">
              <a:spcAft>
                <a:spcPts val="0"/>
              </a:spcAft>
            </a:pPr>
            <a:r>
              <a:rPr lang="en-US" sz="3200" dirty="0" smtClean="0"/>
              <a:t>Gerard </a:t>
            </a:r>
            <a:r>
              <a:rPr lang="en-US" sz="3200" dirty="0"/>
              <a:t>L</a:t>
            </a:r>
            <a:r>
              <a:rPr lang="en-US" sz="3200" dirty="0" smtClean="0"/>
              <a:t>emson</a:t>
            </a:r>
          </a:p>
          <a:p>
            <a:pPr algn="r" fontAlgn="auto">
              <a:spcAft>
                <a:spcPts val="0"/>
              </a:spcAft>
            </a:pPr>
            <a:r>
              <a:rPr lang="en-US" sz="3200" dirty="0" smtClean="0"/>
              <a:t>        Johns Hopkins University</a:t>
            </a:r>
            <a:endParaRPr lang="en-US" sz="3200" dirty="0"/>
          </a:p>
        </p:txBody>
      </p:sp>
      <p:sp>
        <p:nvSpPr>
          <p:cNvPr id="8" name="Title 3"/>
          <p:cNvSpPr txBox="1">
            <a:spLocks/>
          </p:cNvSpPr>
          <p:nvPr/>
        </p:nvSpPr>
        <p:spPr>
          <a:xfrm>
            <a:off x="3505200" y="5638800"/>
            <a:ext cx="2438400" cy="761999"/>
          </a:xfrm>
          <a:prstGeom prst="rect">
            <a:avLst/>
          </a:prstGeom>
        </p:spPr>
        <p:txBody>
          <a:bodyPr vert="horz"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a:lstStyle>
          <a:p>
            <a:pPr algn="ctr" fontAlgn="auto">
              <a:spcAft>
                <a:spcPts val="0"/>
              </a:spcAft>
            </a:pPr>
            <a:r>
              <a:rPr lang="en-US" sz="3200" dirty="0" smtClean="0"/>
              <a:t>sciserver.org</a:t>
            </a:r>
            <a:endParaRPr lang="en-US" sz="32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02F9EC0-0988-493C-AEF4-49410E39D9F3}" type="slidenum">
              <a:rPr lang="en-US" smtClean="0"/>
              <a:pPr/>
              <a:t>10</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71354" y="914400"/>
            <a:ext cx="4038000" cy="3384229"/>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59358" y="4666136"/>
            <a:ext cx="3187031" cy="1635343"/>
          </a:xfrm>
          <a:prstGeom prst="rect">
            <a:avLst/>
          </a:prstGeom>
        </p:spPr>
      </p:pic>
      <p:pic>
        <p:nvPicPr>
          <p:cNvPr id="11" name="Picture 10"/>
          <p:cNvPicPr>
            <a:picLocks noChangeAspect="1"/>
          </p:cNvPicPr>
          <p:nvPr/>
        </p:nvPicPr>
        <p:blipFill>
          <a:blip r:embed="rId5"/>
          <a:stretch>
            <a:fillRect/>
          </a:stretch>
        </p:blipFill>
        <p:spPr>
          <a:xfrm>
            <a:off x="1581497" y="4114800"/>
            <a:ext cx="1923703" cy="2096786"/>
          </a:xfrm>
          <a:prstGeom prst="rect">
            <a:avLst/>
          </a:prstGeom>
        </p:spPr>
      </p:pic>
      <p:pic>
        <p:nvPicPr>
          <p:cNvPr id="12" name="Picture 11"/>
          <p:cNvPicPr>
            <a:picLocks noChangeAspect="1"/>
          </p:cNvPicPr>
          <p:nvPr/>
        </p:nvPicPr>
        <p:blipFill>
          <a:blip r:embed="rId6"/>
          <a:stretch>
            <a:fillRect/>
          </a:stretch>
        </p:blipFill>
        <p:spPr>
          <a:xfrm>
            <a:off x="0" y="1022029"/>
            <a:ext cx="5071354" cy="3142927"/>
          </a:xfrm>
          <a:prstGeom prst="rect">
            <a:avLst/>
          </a:prstGeom>
        </p:spPr>
      </p:pic>
      <p:sp>
        <p:nvSpPr>
          <p:cNvPr id="7" name="Title 1"/>
          <p:cNvSpPr>
            <a:spLocks noGrp="1"/>
          </p:cNvSpPr>
          <p:nvPr>
            <p:ph type="title"/>
          </p:nvPr>
        </p:nvSpPr>
        <p:spPr>
          <a:xfrm>
            <a:off x="685800" y="5943600"/>
            <a:ext cx="7772400" cy="1143000"/>
          </a:xfrm>
        </p:spPr>
        <p:txBody>
          <a:bodyPr/>
          <a:lstStyle/>
          <a:p>
            <a:pPr algn="ctr"/>
            <a:r>
              <a:rPr lang="en-US" dirty="0" smtClean="0">
                <a:solidFill>
                  <a:srgbClr val="FF0000"/>
                </a:solidFill>
                <a:hlinkClick r:id="rId7"/>
              </a:rPr>
              <a:t>Demo</a:t>
            </a:r>
            <a:endParaRPr lang="en-US" dirty="0">
              <a:solidFill>
                <a:srgbClr val="FF0000"/>
              </a:solidFill>
            </a:endParaRPr>
          </a:p>
        </p:txBody>
      </p:sp>
    </p:spTree>
    <p:extLst>
      <p:ext uri="{BB962C8B-B14F-4D97-AF65-F5344CB8AC3E}">
        <p14:creationId xmlns:p14="http://schemas.microsoft.com/office/powerpoint/2010/main" val="115655300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02F9EC0-0988-493C-AEF4-49410E39D9F3}" type="slidenum">
              <a:rPr lang="en-US" smtClean="0"/>
              <a:pPr/>
              <a:t>11</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89645"/>
            <a:ext cx="3069432" cy="4919397"/>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00400" y="1143000"/>
            <a:ext cx="2951463" cy="4876800"/>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2574" y="1143000"/>
            <a:ext cx="2861426" cy="4876800"/>
          </a:xfrm>
          <a:prstGeom prst="rect">
            <a:avLst/>
          </a:prstGeom>
        </p:spPr>
      </p:pic>
      <p:sp>
        <p:nvSpPr>
          <p:cNvPr id="7" name="Title 1"/>
          <p:cNvSpPr>
            <a:spLocks noGrp="1"/>
          </p:cNvSpPr>
          <p:nvPr>
            <p:ph type="title"/>
          </p:nvPr>
        </p:nvSpPr>
        <p:spPr>
          <a:xfrm>
            <a:off x="609600" y="5867400"/>
            <a:ext cx="7772400" cy="1143000"/>
          </a:xfrm>
        </p:spPr>
        <p:txBody>
          <a:bodyPr/>
          <a:lstStyle/>
          <a:p>
            <a:pPr algn="ctr"/>
            <a:r>
              <a:rPr lang="en-US" dirty="0" smtClean="0">
                <a:solidFill>
                  <a:srgbClr val="FF0000"/>
                </a:solidFill>
                <a:hlinkClick r:id="rId6"/>
              </a:rPr>
              <a:t>Demo</a:t>
            </a:r>
            <a:endParaRPr lang="en-US" dirty="0">
              <a:solidFill>
                <a:srgbClr val="FF0000"/>
              </a:solidFill>
            </a:endParaRPr>
          </a:p>
        </p:txBody>
      </p:sp>
    </p:spTree>
    <p:extLst>
      <p:ext uri="{BB962C8B-B14F-4D97-AF65-F5344CB8AC3E}">
        <p14:creationId xmlns:p14="http://schemas.microsoft.com/office/powerpoint/2010/main" val="406908782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685800" y="685800"/>
            <a:ext cx="6391274" cy="4595812"/>
          </a:xfrm>
          <a:prstGeom prst="rect">
            <a:avLst/>
          </a:prstGeom>
        </p:spPr>
      </p:pic>
      <p:pic>
        <p:nvPicPr>
          <p:cNvPr id="6" name="Picture 5"/>
          <p:cNvPicPr>
            <a:picLocks noChangeAspect="1"/>
          </p:cNvPicPr>
          <p:nvPr/>
        </p:nvPicPr>
        <p:blipFill>
          <a:blip r:embed="rId3"/>
          <a:stretch>
            <a:fillRect/>
          </a:stretch>
        </p:blipFill>
        <p:spPr>
          <a:xfrm>
            <a:off x="4495800" y="2253457"/>
            <a:ext cx="5343915" cy="4519612"/>
          </a:xfrm>
          <a:prstGeom prst="rect">
            <a:avLst/>
          </a:prstGeom>
        </p:spPr>
      </p:pic>
    </p:spTree>
    <p:extLst>
      <p:ext uri="{BB962C8B-B14F-4D97-AF65-F5344CB8AC3E}">
        <p14:creationId xmlns:p14="http://schemas.microsoft.com/office/powerpoint/2010/main" val="2256713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13</a:t>
            </a:fld>
            <a:endParaRPr lang="en-US" dirty="0"/>
          </a:p>
        </p:txBody>
      </p:sp>
      <p:pic>
        <p:nvPicPr>
          <p:cNvPr id="5" name="Picture 4"/>
          <p:cNvPicPr>
            <a:picLocks noChangeAspect="1"/>
          </p:cNvPicPr>
          <p:nvPr/>
        </p:nvPicPr>
        <p:blipFill>
          <a:blip r:embed="rId2"/>
          <a:stretch>
            <a:fillRect/>
          </a:stretch>
        </p:blipFill>
        <p:spPr>
          <a:xfrm>
            <a:off x="-381000" y="1104106"/>
            <a:ext cx="6746005" cy="5486400"/>
          </a:xfrm>
          <a:prstGeom prst="rect">
            <a:avLst/>
          </a:prstGeom>
        </p:spPr>
      </p:pic>
      <p:pic>
        <p:nvPicPr>
          <p:cNvPr id="6" name="Picture 5"/>
          <p:cNvPicPr>
            <a:picLocks noChangeAspect="1"/>
          </p:cNvPicPr>
          <p:nvPr/>
        </p:nvPicPr>
        <p:blipFill>
          <a:blip r:embed="rId3"/>
          <a:stretch>
            <a:fillRect/>
          </a:stretch>
        </p:blipFill>
        <p:spPr>
          <a:xfrm>
            <a:off x="4572000" y="838200"/>
            <a:ext cx="4775685" cy="5386387"/>
          </a:xfrm>
          <a:prstGeom prst="rect">
            <a:avLst/>
          </a:prstGeom>
        </p:spPr>
      </p:pic>
    </p:spTree>
    <p:extLst>
      <p:ext uri="{BB962C8B-B14F-4D97-AF65-F5344CB8AC3E}">
        <p14:creationId xmlns:p14="http://schemas.microsoft.com/office/powerpoint/2010/main" val="20599390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76200" y="1447800"/>
            <a:ext cx="8954928" cy="5410200"/>
          </a:xfrm>
        </p:spPr>
        <p:txBody>
          <a:bodyPr>
            <a:normAutofit fontScale="70000" lnSpcReduction="20000"/>
          </a:bodyPr>
          <a:lstStyle/>
          <a:p>
            <a:r>
              <a:rPr lang="en-US" sz="2400" dirty="0" smtClean="0"/>
              <a:t>How users will interact with the data in the future is uncertain</a:t>
            </a:r>
          </a:p>
          <a:p>
            <a:pPr lvl="1"/>
            <a:r>
              <a:rPr lang="en-US" sz="1800" dirty="0" err="1" smtClean="0"/>
              <a:t>SciServer</a:t>
            </a:r>
            <a:r>
              <a:rPr lang="en-US" sz="1800" dirty="0" smtClean="0"/>
              <a:t> aims to address this problem by providing format agnostic storage with core access and processing tools that are extensible to new developments and research goals.</a:t>
            </a:r>
          </a:p>
          <a:p>
            <a:r>
              <a:rPr lang="en-US" sz="2400" dirty="0" smtClean="0"/>
              <a:t>Discuss interaction of Notebooks, VO Services, and graphical portals for data discovery</a:t>
            </a:r>
          </a:p>
          <a:p>
            <a:pPr lvl="1"/>
            <a:r>
              <a:rPr lang="en-US" sz="1800" dirty="0" err="1" smtClean="0"/>
              <a:t>SciServer</a:t>
            </a:r>
            <a:r>
              <a:rPr lang="en-US" sz="1800" dirty="0" smtClean="0"/>
              <a:t> supports </a:t>
            </a:r>
            <a:r>
              <a:rPr lang="en-US" sz="1800" dirty="0" err="1" smtClean="0"/>
              <a:t>Jupyter</a:t>
            </a:r>
            <a:r>
              <a:rPr lang="en-US" sz="1800" dirty="0" smtClean="0"/>
              <a:t> </a:t>
            </a:r>
            <a:r>
              <a:rPr lang="en-US" sz="1800" dirty="0" smtClean="0"/>
              <a:t>Notebooks with Python, R, Matlab as well an R-Studio UI.  </a:t>
            </a:r>
            <a:r>
              <a:rPr lang="en-US" sz="1800" dirty="0" smtClean="0"/>
              <a:t>We also support executing raw scripts.  This is integrated through a basic UI that manages the core processes of: 1) Specifying  the script/job to run 2) plugging in the data to be accessed/processed 3) Providing feedback on job execution and access to final results.</a:t>
            </a:r>
          </a:p>
          <a:p>
            <a:pPr lvl="1"/>
            <a:r>
              <a:rPr lang="en-US" sz="1800" dirty="0" smtClean="0"/>
              <a:t>We are not using VO-Services, but we developed the system using </a:t>
            </a:r>
            <a:r>
              <a:rPr lang="en-US" sz="1800" dirty="0" smtClean="0"/>
              <a:t>VO-URP, a spin-off </a:t>
            </a:r>
            <a:r>
              <a:rPr lang="en-US" sz="1800" smtClean="0"/>
              <a:t>of IVOA Simulation </a:t>
            </a:r>
            <a:r>
              <a:rPr lang="en-US" sz="1800" dirty="0" smtClean="0"/>
              <a:t>DM effort.</a:t>
            </a:r>
            <a:endParaRPr lang="en-US" sz="1800" dirty="0" smtClean="0"/>
          </a:p>
          <a:p>
            <a:r>
              <a:rPr lang="en-US" sz="2400" dirty="0" smtClean="0"/>
              <a:t>How do we deal with batch Processing – large jobs</a:t>
            </a:r>
          </a:p>
          <a:p>
            <a:pPr lvl="1"/>
            <a:r>
              <a:rPr lang="en-US" sz="1800" dirty="0" smtClean="0"/>
              <a:t>We use a custom job scheduler that supports configurable job types for compute and query. The architecture is a PULL system whereby “COMPMs” run on server clusters (“Domains”)  with the resources to support jobs of varying sizes.  Users can be both registered to access, and select, different domains.</a:t>
            </a:r>
          </a:p>
          <a:p>
            <a:r>
              <a:rPr lang="en-US" sz="2400" dirty="0" smtClean="0"/>
              <a:t>How do we manage resources/quotas(disk/memory/CPU)</a:t>
            </a:r>
          </a:p>
          <a:p>
            <a:pPr lvl="1"/>
            <a:r>
              <a:rPr lang="en-US" sz="1800" dirty="0" smtClean="0"/>
              <a:t>Our Systems Group manages our hardware.  TBD: implement quota and retention policies for persistent and scratch storage (file and database).  Actual quotas will be evaluated continuously and policies updated as we understand usage. We also have extensive monitoring tools to see what processes are using CPU/Ram to identify abuse.  Our Server-VM-Docker setup also allows us to partition CPU and RAM usage as part of the execution Domain</a:t>
            </a:r>
          </a:p>
          <a:p>
            <a:r>
              <a:rPr lang="en-US" sz="2400" dirty="0" smtClean="0"/>
              <a:t>How can we enable users to share their work</a:t>
            </a:r>
          </a:p>
          <a:p>
            <a:pPr lvl="1"/>
            <a:r>
              <a:rPr lang="en-US" sz="1800" dirty="0" smtClean="0"/>
              <a:t>Our RACM component is designed for resource management and access controls, which enable complex sharing scenarios to be realized.  We can share many resources including Folders, Databases, Volume Containers, Docker Images, and in future Database Tables and single Files.</a:t>
            </a:r>
          </a:p>
          <a:p>
            <a:r>
              <a:rPr lang="en-US" sz="2400" dirty="0" smtClean="0"/>
              <a:t>…And create ad-hoc Scientific Collaborations</a:t>
            </a:r>
          </a:p>
          <a:p>
            <a:pPr lvl="1"/>
            <a:r>
              <a:rPr lang="en-US" sz="1800" dirty="0" smtClean="0"/>
              <a:t>We are implementing a “Workspace” concept that greatly simplifies collaboration by providing a base level of storage (file and database) to a Workspace, and making it easy to add in new shared resources and new User members – automatically sharing resources with them.</a:t>
            </a:r>
          </a:p>
          <a:p>
            <a:endParaRPr lang="en-US" sz="2400" dirty="0" smtClean="0"/>
          </a:p>
          <a:p>
            <a:endParaRPr lang="en-US" sz="2400" dirty="0"/>
          </a:p>
          <a:p>
            <a:endParaRPr lang="en-US" sz="2400" dirty="0" smtClean="0"/>
          </a:p>
          <a:p>
            <a:endParaRPr lang="en-US" sz="2400" dirty="0"/>
          </a:p>
          <a:p>
            <a:endParaRPr lang="en-US" sz="2400" dirty="0"/>
          </a:p>
        </p:txBody>
      </p:sp>
      <p:sp>
        <p:nvSpPr>
          <p:cNvPr id="2" name="Slide Number Placeholder 1"/>
          <p:cNvSpPr>
            <a:spLocks noGrp="1"/>
          </p:cNvSpPr>
          <p:nvPr>
            <p:ph type="sldNum" sz="quarter" idx="12"/>
          </p:nvPr>
        </p:nvSpPr>
        <p:spPr/>
        <p:txBody>
          <a:bodyPr/>
          <a:lstStyle/>
          <a:p>
            <a:fld id="{502F9EC0-0988-493C-AEF4-49410E39D9F3}" type="slidenum">
              <a:rPr lang="en-US" smtClean="0"/>
              <a:pPr/>
              <a:t>2</a:t>
            </a:fld>
            <a:endParaRPr lang="en-US"/>
          </a:p>
        </p:txBody>
      </p:sp>
      <p:sp>
        <p:nvSpPr>
          <p:cNvPr id="3" name="Title 2"/>
          <p:cNvSpPr>
            <a:spLocks noGrp="1"/>
          </p:cNvSpPr>
          <p:nvPr>
            <p:ph type="title"/>
          </p:nvPr>
        </p:nvSpPr>
        <p:spPr>
          <a:xfrm>
            <a:off x="152400" y="762000"/>
            <a:ext cx="8534400" cy="685800"/>
          </a:xfrm>
        </p:spPr>
        <p:txBody>
          <a:bodyPr>
            <a:normAutofit fontScale="90000"/>
          </a:bodyPr>
          <a:lstStyle/>
          <a:p>
            <a:r>
              <a:rPr lang="en-US" u="sng" dirty="0" smtClean="0"/>
              <a:t>BOF Motivation</a:t>
            </a:r>
            <a:endParaRPr lang="en-US" u="sng"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solidFill>
                  <a:srgbClr val="0070C0"/>
                </a:solidFill>
              </a:rPr>
              <a:t>DATA</a:t>
            </a:r>
            <a:r>
              <a:rPr lang="en-US" dirty="0" smtClean="0"/>
              <a:t>: A </a:t>
            </a:r>
            <a:r>
              <a:rPr lang="en-US" dirty="0"/>
              <a:t>system for researchers across multiple </a:t>
            </a:r>
            <a:r>
              <a:rPr lang="en-US" dirty="0" smtClean="0"/>
              <a:t>science domains </a:t>
            </a:r>
            <a:r>
              <a:rPr lang="en-US" dirty="0"/>
              <a:t>to host and share </a:t>
            </a:r>
            <a:r>
              <a:rPr lang="en-US" dirty="0" smtClean="0"/>
              <a:t>datasets </a:t>
            </a:r>
          </a:p>
          <a:p>
            <a:r>
              <a:rPr lang="en-US" b="1" dirty="0" smtClean="0">
                <a:solidFill>
                  <a:srgbClr val="0070C0"/>
                </a:solidFill>
              </a:rPr>
              <a:t>ANALYSIS</a:t>
            </a:r>
            <a:r>
              <a:rPr lang="en-US" dirty="0" smtClean="0"/>
              <a:t>: Provide query </a:t>
            </a:r>
            <a:r>
              <a:rPr lang="en-US" dirty="0"/>
              <a:t>and analysis tools for </a:t>
            </a:r>
            <a:r>
              <a:rPr lang="en-US" dirty="0" smtClean="0"/>
              <a:t>advanced processing</a:t>
            </a:r>
          </a:p>
          <a:p>
            <a:r>
              <a:rPr lang="en-US" b="1" dirty="0" smtClean="0">
                <a:solidFill>
                  <a:srgbClr val="0070C0"/>
                </a:solidFill>
              </a:rPr>
              <a:t>SHARING</a:t>
            </a:r>
            <a:r>
              <a:rPr lang="en-US" dirty="0" smtClean="0"/>
              <a:t>: Provide tools to support collaborative research</a:t>
            </a:r>
          </a:p>
          <a:p>
            <a:r>
              <a:rPr lang="en-US" b="1" dirty="0" smtClean="0">
                <a:solidFill>
                  <a:srgbClr val="0070C0"/>
                </a:solidFill>
              </a:rPr>
              <a:t>SCALABILITY</a:t>
            </a:r>
            <a:r>
              <a:rPr lang="en-US" dirty="0" smtClean="0"/>
              <a:t>: Distributed deployment</a:t>
            </a:r>
            <a:endParaRPr lang="en-US" dirty="0"/>
          </a:p>
        </p:txBody>
      </p:sp>
      <p:sp>
        <p:nvSpPr>
          <p:cNvPr id="3" name="Slide Number Placeholder 2"/>
          <p:cNvSpPr>
            <a:spLocks noGrp="1"/>
          </p:cNvSpPr>
          <p:nvPr>
            <p:ph type="sldNum" sz="quarter" idx="12"/>
          </p:nvPr>
        </p:nvSpPr>
        <p:spPr/>
        <p:txBody>
          <a:bodyPr/>
          <a:lstStyle/>
          <a:p>
            <a:fld id="{22773035-41A2-444D-BBD2-AFF09D9D00F0}" type="slidenum">
              <a:rPr lang="en-US" smtClean="0"/>
              <a:pPr/>
              <a:t>3</a:t>
            </a:fld>
            <a:endParaRPr lang="en-US" dirty="0"/>
          </a:p>
        </p:txBody>
      </p:sp>
      <p:sp>
        <p:nvSpPr>
          <p:cNvPr id="4" name="Title 3"/>
          <p:cNvSpPr>
            <a:spLocks noGrp="1"/>
          </p:cNvSpPr>
          <p:nvPr>
            <p:ph type="title"/>
          </p:nvPr>
        </p:nvSpPr>
        <p:spPr/>
        <p:txBody>
          <a:bodyPr/>
          <a:lstStyle/>
          <a:p>
            <a:r>
              <a:rPr lang="en-US" dirty="0" smtClean="0"/>
              <a:t>What is </a:t>
            </a:r>
            <a:r>
              <a:rPr lang="en-US" dirty="0" err="1" smtClean="0"/>
              <a:t>SciServer</a:t>
            </a:r>
            <a:endParaRPr lang="en-US" dirty="0"/>
          </a:p>
        </p:txBody>
      </p:sp>
    </p:spTree>
    <p:extLst>
      <p:ext uri="{BB962C8B-B14F-4D97-AF65-F5344CB8AC3E}">
        <p14:creationId xmlns:p14="http://schemas.microsoft.com/office/powerpoint/2010/main" val="20800426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57200" y="1981200"/>
            <a:ext cx="8229600" cy="4648200"/>
          </a:xfrm>
        </p:spPr>
        <p:txBody>
          <a:bodyPr>
            <a:normAutofit fontScale="85000" lnSpcReduction="20000"/>
          </a:bodyPr>
          <a:lstStyle/>
          <a:p>
            <a:pPr marL="109728" indent="0">
              <a:buNone/>
            </a:pPr>
            <a:endParaRPr lang="en-US" dirty="0"/>
          </a:p>
          <a:p>
            <a:r>
              <a:rPr lang="en-US" dirty="0"/>
              <a:t>Science data hosting (files and databases) </a:t>
            </a:r>
          </a:p>
          <a:p>
            <a:r>
              <a:rPr lang="en-US" dirty="0"/>
              <a:t>SQL query access </a:t>
            </a:r>
          </a:p>
          <a:p>
            <a:r>
              <a:rPr lang="en-US" dirty="0"/>
              <a:t>Analysis with </a:t>
            </a:r>
            <a:r>
              <a:rPr lang="en-US" dirty="0" err="1"/>
              <a:t>Jupyter</a:t>
            </a:r>
            <a:r>
              <a:rPr lang="en-US" dirty="0"/>
              <a:t> notebooks </a:t>
            </a:r>
            <a:r>
              <a:rPr lang="en-US" dirty="0" smtClean="0"/>
              <a:t>hosted in Docker Containers</a:t>
            </a:r>
            <a:endParaRPr lang="en-US" dirty="0"/>
          </a:p>
          <a:p>
            <a:pPr lvl="1"/>
            <a:r>
              <a:rPr lang="en-US" dirty="0"/>
              <a:t>Interactive and batch job submission </a:t>
            </a:r>
          </a:p>
          <a:p>
            <a:r>
              <a:rPr lang="en-US" dirty="0" smtClean="0"/>
              <a:t>Collaboration </a:t>
            </a:r>
            <a:r>
              <a:rPr lang="en-US" dirty="0"/>
              <a:t>and </a:t>
            </a:r>
            <a:r>
              <a:rPr lang="en-US" dirty="0" smtClean="0"/>
              <a:t>sharing </a:t>
            </a:r>
            <a:endParaRPr lang="en-US" dirty="0"/>
          </a:p>
          <a:p>
            <a:pPr lvl="1"/>
            <a:r>
              <a:rPr lang="en-US" dirty="0"/>
              <a:t>Resource access controls </a:t>
            </a:r>
          </a:p>
          <a:p>
            <a:pPr lvl="1"/>
            <a:r>
              <a:rPr lang="en-US" dirty="0"/>
              <a:t>Personal storage (files and database) </a:t>
            </a:r>
          </a:p>
          <a:p>
            <a:r>
              <a:rPr lang="en-US" dirty="0"/>
              <a:t>API </a:t>
            </a:r>
            <a:r>
              <a:rPr lang="en-US" dirty="0" smtClean="0"/>
              <a:t>access </a:t>
            </a:r>
            <a:endParaRPr lang="en-US" dirty="0"/>
          </a:p>
          <a:p>
            <a:r>
              <a:rPr lang="en-US" dirty="0"/>
              <a:t>Single sign-on </a:t>
            </a:r>
            <a:endParaRPr lang="en-US" dirty="0" smtClean="0"/>
          </a:p>
          <a:p>
            <a:r>
              <a:rPr lang="en-US" b="1" i="1" dirty="0" smtClean="0"/>
              <a:t>Managed hardware Infrastructure in IDIES</a:t>
            </a:r>
            <a:endParaRPr lang="en-US" b="1" i="1" dirty="0"/>
          </a:p>
          <a:p>
            <a:endParaRPr lang="en-US" dirty="0"/>
          </a:p>
        </p:txBody>
      </p:sp>
      <p:sp>
        <p:nvSpPr>
          <p:cNvPr id="3" name="Slide Number Placeholder 2"/>
          <p:cNvSpPr>
            <a:spLocks noGrp="1"/>
          </p:cNvSpPr>
          <p:nvPr>
            <p:ph type="sldNum" sz="quarter" idx="12"/>
          </p:nvPr>
        </p:nvSpPr>
        <p:spPr/>
        <p:txBody>
          <a:bodyPr/>
          <a:lstStyle/>
          <a:p>
            <a:fld id="{22773035-41A2-444D-BBD2-AFF09D9D00F0}" type="slidenum">
              <a:rPr lang="en-US" smtClean="0"/>
              <a:pPr/>
              <a:t>4</a:t>
            </a:fld>
            <a:endParaRPr lang="en-US" dirty="0"/>
          </a:p>
        </p:txBody>
      </p:sp>
      <p:sp>
        <p:nvSpPr>
          <p:cNvPr id="4" name="Title 3"/>
          <p:cNvSpPr>
            <a:spLocks noGrp="1"/>
          </p:cNvSpPr>
          <p:nvPr>
            <p:ph type="title"/>
          </p:nvPr>
        </p:nvSpPr>
        <p:spPr/>
        <p:txBody>
          <a:bodyPr/>
          <a:lstStyle/>
          <a:p>
            <a:r>
              <a:rPr lang="en-US" dirty="0" smtClean="0"/>
              <a:t>Major Features</a:t>
            </a:r>
            <a:endParaRPr lang="en-US" dirty="0"/>
          </a:p>
        </p:txBody>
      </p:sp>
    </p:spTree>
    <p:extLst>
      <p:ext uri="{BB962C8B-B14F-4D97-AF65-F5344CB8AC3E}">
        <p14:creationId xmlns:p14="http://schemas.microsoft.com/office/powerpoint/2010/main" val="33155526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5</a:t>
            </a:fld>
            <a:endParaRPr lang="en-US" dirty="0"/>
          </a:p>
        </p:txBody>
      </p:sp>
      <p:sp>
        <p:nvSpPr>
          <p:cNvPr id="4" name="Title 3"/>
          <p:cNvSpPr>
            <a:spLocks noGrp="1"/>
          </p:cNvSpPr>
          <p:nvPr>
            <p:ph type="title"/>
          </p:nvPr>
        </p:nvSpPr>
        <p:spPr/>
        <p:txBody>
          <a:bodyPr/>
          <a:lstStyle/>
          <a:p>
            <a:r>
              <a:rPr lang="en-US" dirty="0" smtClean="0"/>
              <a:t>Technologies</a:t>
            </a:r>
            <a:endParaRPr lang="en-US" dirty="0"/>
          </a:p>
        </p:txBody>
      </p:sp>
      <p:pic>
        <p:nvPicPr>
          <p:cNvPr id="1026" name="Picture 2" descr="C:\Users\Mike\Dropbox\adass2017\idies_poster_images\technology_logo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905000"/>
            <a:ext cx="8864935" cy="350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08481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6</a:t>
            </a:fld>
            <a:endParaRPr lang="en-US" dirty="0"/>
          </a:p>
        </p:txBody>
      </p:sp>
      <p:sp>
        <p:nvSpPr>
          <p:cNvPr id="4" name="Title 3"/>
          <p:cNvSpPr>
            <a:spLocks noGrp="1"/>
          </p:cNvSpPr>
          <p:nvPr>
            <p:ph type="title"/>
          </p:nvPr>
        </p:nvSpPr>
        <p:spPr>
          <a:xfrm>
            <a:off x="19050" y="685800"/>
            <a:ext cx="8229600" cy="990600"/>
          </a:xfrm>
        </p:spPr>
        <p:txBody>
          <a:bodyPr/>
          <a:lstStyle/>
          <a:p>
            <a:r>
              <a:rPr lang="en-US" dirty="0" smtClean="0"/>
              <a:t>System View </a:t>
            </a:r>
            <a:endParaRPr lang="en-US" dirty="0"/>
          </a:p>
        </p:txBody>
      </p:sp>
      <p:pic>
        <p:nvPicPr>
          <p:cNvPr id="2050" name="Picture 2" descr="C:\Users\Mike\Dropbox\adass2017\idies_poster_images\system-schematic-v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9444" y="685800"/>
            <a:ext cx="4488090" cy="6172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050939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7</a:t>
            </a:fld>
            <a:endParaRPr lang="en-US" dirty="0"/>
          </a:p>
        </p:txBody>
      </p:sp>
      <p:sp>
        <p:nvSpPr>
          <p:cNvPr id="4" name="Title 3"/>
          <p:cNvSpPr>
            <a:spLocks noGrp="1"/>
          </p:cNvSpPr>
          <p:nvPr>
            <p:ph type="title"/>
          </p:nvPr>
        </p:nvSpPr>
        <p:spPr/>
        <p:txBody>
          <a:bodyPr/>
          <a:lstStyle/>
          <a:p>
            <a:r>
              <a:rPr lang="en-US" dirty="0" smtClean="0"/>
              <a:t>Collaborative Workspaces</a:t>
            </a:r>
            <a:endParaRPr lang="en-US" dirty="0"/>
          </a:p>
        </p:txBody>
      </p:sp>
      <p:pic>
        <p:nvPicPr>
          <p:cNvPr id="4098" name="Picture 2" descr="C:\Users\Mike\Dropbox\adass2017\idies_poster_images\worksp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590800"/>
            <a:ext cx="6553200" cy="409575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3"/>
          <p:cNvSpPr txBox="1">
            <a:spLocks/>
          </p:cNvSpPr>
          <p:nvPr/>
        </p:nvSpPr>
        <p:spPr>
          <a:xfrm>
            <a:off x="552450" y="1638300"/>
            <a:ext cx="8229600" cy="8001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a:lstStyle>
          <a:p>
            <a:pPr fontAlgn="auto">
              <a:spcAft>
                <a:spcPts val="0"/>
              </a:spcAft>
            </a:pPr>
            <a:r>
              <a:rPr lang="en-US" sz="2400" dirty="0" smtClean="0">
                <a:solidFill>
                  <a:schemeClr val="accent2">
                    <a:lumMod val="60000"/>
                    <a:lumOff val="40000"/>
                  </a:schemeClr>
                </a:solidFill>
              </a:rPr>
              <a:t>(In development)</a:t>
            </a:r>
            <a:endParaRPr lang="en-US" sz="2400" dirty="0">
              <a:solidFill>
                <a:schemeClr val="accent2">
                  <a:lumMod val="60000"/>
                  <a:lumOff val="40000"/>
                </a:schemeClr>
              </a:solidFill>
            </a:endParaRPr>
          </a:p>
        </p:txBody>
      </p:sp>
    </p:spTree>
    <p:extLst>
      <p:ext uri="{BB962C8B-B14F-4D97-AF65-F5344CB8AC3E}">
        <p14:creationId xmlns:p14="http://schemas.microsoft.com/office/powerpoint/2010/main" val="156125556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2773035-41A2-444D-BBD2-AFF09D9D00F0}" type="slidenum">
              <a:rPr lang="en-US" smtClean="0"/>
              <a:pPr/>
              <a:t>8</a:t>
            </a:fld>
            <a:endParaRPr lang="en-US" dirty="0"/>
          </a:p>
        </p:txBody>
      </p:sp>
      <p:sp>
        <p:nvSpPr>
          <p:cNvPr id="4" name="Title 3"/>
          <p:cNvSpPr>
            <a:spLocks noGrp="1"/>
          </p:cNvSpPr>
          <p:nvPr>
            <p:ph type="title"/>
          </p:nvPr>
        </p:nvSpPr>
        <p:spPr/>
        <p:txBody>
          <a:bodyPr/>
          <a:lstStyle/>
          <a:p>
            <a:r>
              <a:rPr lang="en-US" dirty="0" smtClean="0"/>
              <a:t>Science Collaborations</a:t>
            </a:r>
            <a:endParaRPr lang="en-US" dirty="0"/>
          </a:p>
        </p:txBody>
      </p:sp>
      <p:pic>
        <p:nvPicPr>
          <p:cNvPr id="5122" name="Picture 2" descr="C:\Users\Mike\Dropbox\adass2017\idies_poster_images\ScienceDomai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81200"/>
            <a:ext cx="6392909" cy="459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15238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502F9EC0-0988-493C-AEF4-49410E39D9F3}" type="slidenum">
              <a:rPr lang="en-US" smtClean="0"/>
              <a:pPr/>
              <a:t>9</a:t>
            </a:fld>
            <a:endParaRPr lang="en-US"/>
          </a:p>
        </p:txBody>
      </p:sp>
      <p:sp>
        <p:nvSpPr>
          <p:cNvPr id="4" name="Title 3"/>
          <p:cNvSpPr>
            <a:spLocks noGrp="1"/>
          </p:cNvSpPr>
          <p:nvPr>
            <p:ph type="title"/>
          </p:nvPr>
        </p:nvSpPr>
        <p:spPr/>
        <p:txBody>
          <a:bodyPr/>
          <a:lstStyle/>
          <a:p>
            <a:r>
              <a:rPr lang="en-US" dirty="0" smtClean="0"/>
              <a:t>CAS + DAS</a:t>
            </a:r>
            <a:endParaRPr lang="en-US" dirty="0"/>
          </a:p>
        </p:txBody>
      </p:sp>
      <p:pic>
        <p:nvPicPr>
          <p:cNvPr id="7" name="Picture 6"/>
          <p:cNvPicPr>
            <a:picLocks noChangeAspect="1"/>
          </p:cNvPicPr>
          <p:nvPr/>
        </p:nvPicPr>
        <p:blipFill>
          <a:blip r:embed="rId3"/>
          <a:stretch>
            <a:fillRect/>
          </a:stretch>
        </p:blipFill>
        <p:spPr>
          <a:xfrm>
            <a:off x="1" y="1766122"/>
            <a:ext cx="4514292" cy="4025078"/>
          </a:xfrm>
          <a:prstGeom prst="rect">
            <a:avLst/>
          </a:prstGeom>
        </p:spPr>
      </p:pic>
      <p:pic>
        <p:nvPicPr>
          <p:cNvPr id="8" name="Picture 7"/>
          <p:cNvPicPr>
            <a:picLocks noChangeAspect="1"/>
          </p:cNvPicPr>
          <p:nvPr/>
        </p:nvPicPr>
        <p:blipFill>
          <a:blip r:embed="rId4"/>
          <a:stretch>
            <a:fillRect/>
          </a:stretch>
        </p:blipFill>
        <p:spPr>
          <a:xfrm>
            <a:off x="4456823" y="1766122"/>
            <a:ext cx="4687177" cy="4025078"/>
          </a:xfrm>
          <a:prstGeom prst="rect">
            <a:avLst/>
          </a:prstGeom>
        </p:spPr>
      </p:pic>
      <p:sp>
        <p:nvSpPr>
          <p:cNvPr id="6" name="Title 1"/>
          <p:cNvSpPr txBox="1">
            <a:spLocks/>
          </p:cNvSpPr>
          <p:nvPr/>
        </p:nvSpPr>
        <p:spPr>
          <a:xfrm>
            <a:off x="628093" y="5630069"/>
            <a:ext cx="7772400" cy="1143000"/>
          </a:xfrm>
          <a:prstGeom prst="rect">
            <a:avLst/>
          </a:prstGeom>
        </p:spPr>
        <p:txBody>
          <a:bodyPr vert="horz" rtlCol="0" anchor="ctr">
            <a:normAutofit/>
            <a:scene3d>
              <a:camera prst="orthographicFront"/>
              <a:lightRig rig="soft" dir="t"/>
            </a:scene3d>
            <a:sp3d prstMaterial="softEdge">
              <a:bevelT w="25400" h="25400"/>
            </a:sp3d>
          </a:bodyPr>
          <a:lstStyle>
            <a:lvl1pPr algn="l" rtl="0" eaLnBrk="1" latinLnBrk="0" hangingPunct="1">
              <a:spcBef>
                <a:spcPct val="0"/>
              </a:spcBef>
              <a:buNone/>
              <a:defRPr kumimoji="0" sz="4800" b="1" kern="1200">
                <a:solidFill>
                  <a:schemeClr val="tx2"/>
                </a:solidFill>
                <a:effectLst>
                  <a:outerShdw blurRad="31750" dist="25400" dir="5400000" algn="tl" rotWithShape="0">
                    <a:srgbClr val="000000">
                      <a:alpha val="25000"/>
                    </a:srgbClr>
                  </a:outerShdw>
                </a:effectLst>
                <a:latin typeface="Calibri" pitchFamily="34" charset="0"/>
                <a:ea typeface="+mj-ea"/>
                <a:cs typeface="+mj-cs"/>
              </a:defRPr>
            </a:lvl1pPr>
          </a:lstStyle>
          <a:p>
            <a:pPr algn="ctr" fontAlgn="auto">
              <a:spcAft>
                <a:spcPts val="0"/>
              </a:spcAft>
            </a:pPr>
            <a:r>
              <a:rPr lang="en-US" dirty="0" smtClean="0">
                <a:solidFill>
                  <a:srgbClr val="FF0000"/>
                </a:solidFill>
                <a:hlinkClick r:id="rId5"/>
              </a:rPr>
              <a:t>Demo</a:t>
            </a:r>
            <a:endParaRPr lang="en-US" dirty="0">
              <a:solidFill>
                <a:srgbClr val="FF0000"/>
              </a:solidFill>
            </a:endParaRPr>
          </a:p>
        </p:txBody>
      </p:sp>
    </p:spTree>
    <p:extLst>
      <p:ext uri="{BB962C8B-B14F-4D97-AF65-F5344CB8AC3E}">
        <p14:creationId xmlns:p14="http://schemas.microsoft.com/office/powerpoint/2010/main" val="11554144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oncourse">
  <a:themeElements>
    <a:clrScheme name="Concourse">
      <a:dk1>
        <a:sysClr val="windowText" lastClr="000000"/>
      </a:dk1>
      <a:lt1>
        <a:sysClr val="window" lastClr="FFFFFF"/>
      </a:lt1>
      <a:dk2>
        <a:srgbClr val="464646"/>
      </a:dk2>
      <a:lt2>
        <a:srgbClr val="DEF5FA"/>
      </a:lt2>
      <a:accent1>
        <a:srgbClr val="2DA2BF"/>
      </a:accent1>
      <a:accent2>
        <a:srgbClr val="DA1F28"/>
      </a:accent2>
      <a:accent3>
        <a:srgbClr val="EB641B"/>
      </a:accent3>
      <a:accent4>
        <a:srgbClr val="39639D"/>
      </a:accent4>
      <a:accent5>
        <a:srgbClr val="474B78"/>
      </a:accent5>
      <a:accent6>
        <a:srgbClr val="7D3C4A"/>
      </a:accent6>
      <a:hlink>
        <a:srgbClr val="FF8119"/>
      </a:hlink>
      <a:folHlink>
        <a:srgbClr val="44B9E8"/>
      </a:folHlink>
    </a:clrScheme>
    <a:fontScheme name="Concourse">
      <a:maj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ajorFont>
      <a:minorFont>
        <a:latin typeface="Lucida Sans Unicode"/>
        <a:ea typeface=""/>
        <a:cs typeface=""/>
        <a:font script="Jpan" typeface="ＭＳ Ｐゴシック"/>
        <a:font script="Hang" typeface="맑은 고딕"/>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Uigh" typeface="Microsoft Uighur"/>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55000"/>
                <a:satMod val="300000"/>
              </a:schemeClr>
            </a:gs>
            <a:gs pos="40000">
              <a:schemeClr val="phClr">
                <a:tint val="65000"/>
                <a:satMod val="300000"/>
              </a:schemeClr>
            </a:gs>
            <a:gs pos="100000">
              <a:schemeClr val="phClr">
                <a:shade val="65000"/>
                <a:satMod val="300000"/>
              </a:schemeClr>
            </a:gs>
          </a:gsLst>
          <a:path path="circle">
            <a:fillToRect l="65000" b="98000"/>
          </a:path>
        </a:gradFill>
        <a:blipFill>
          <a:blip xmlns:r="http://schemas.openxmlformats.org/officeDocument/2006/relationships" r:embed="rId1">
            <a:duotone>
              <a:schemeClr val="phClr">
                <a:shade val="60000"/>
                <a:satMod val="110000"/>
              </a:schemeClr>
              <a:schemeClr val="phClr">
                <a:tint val="95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12860</TotalTime>
  <Words>647</Words>
  <Application>Microsoft Office PowerPoint</Application>
  <PresentationFormat>On-screen Show (4:3)</PresentationFormat>
  <Paragraphs>68</Paragraphs>
  <Slides>13</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ＭＳ Ｐゴシック</vt:lpstr>
      <vt:lpstr>Arial</vt:lpstr>
      <vt:lpstr>Calibri</vt:lpstr>
      <vt:lpstr>Lucida Sans Unicode</vt:lpstr>
      <vt:lpstr>Times</vt:lpstr>
      <vt:lpstr>Verdana</vt:lpstr>
      <vt:lpstr>Wingdings 2</vt:lpstr>
      <vt:lpstr>Wingdings 3</vt:lpstr>
      <vt:lpstr>Concourse</vt:lpstr>
      <vt:lpstr>BOF Session: Science Platforms</vt:lpstr>
      <vt:lpstr>BOF Motivation</vt:lpstr>
      <vt:lpstr>What is SciServer</vt:lpstr>
      <vt:lpstr>Major Features</vt:lpstr>
      <vt:lpstr>Technologies</vt:lpstr>
      <vt:lpstr>System View </vt:lpstr>
      <vt:lpstr>Collaborative Workspaces</vt:lpstr>
      <vt:lpstr>Science Collaborations</vt:lpstr>
      <vt:lpstr>CAS + DAS</vt:lpstr>
      <vt:lpstr>Demo</vt:lpstr>
      <vt:lpstr>Demo</vt:lpstr>
      <vt:lpstr>PowerPoint Presentation</vt:lpstr>
      <vt:lpstr>PowerPoint Presentation</vt:lpstr>
    </vt:vector>
  </TitlesOfParts>
  <Company>Fermilab</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Robert Sparks</dc:creator>
  <cp:lastModifiedBy>Gerard Lemson</cp:lastModifiedBy>
  <cp:revision>922</cp:revision>
  <cp:lastPrinted>2016-04-27T00:07:36Z</cp:lastPrinted>
  <dcterms:created xsi:type="dcterms:W3CDTF">2016-05-13T13:31:47Z</dcterms:created>
  <dcterms:modified xsi:type="dcterms:W3CDTF">2017-10-24T17:37:12Z</dcterms:modified>
</cp:coreProperties>
</file>